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31"/>
  </p:notesMasterIdLst>
  <p:sldIdLst>
    <p:sldId id="256" r:id="rId5"/>
    <p:sldId id="257" r:id="rId6"/>
    <p:sldId id="258" r:id="rId7"/>
    <p:sldId id="277" r:id="rId8"/>
    <p:sldId id="260" r:id="rId9"/>
    <p:sldId id="261" r:id="rId10"/>
    <p:sldId id="278" r:id="rId11"/>
    <p:sldId id="279" r:id="rId12"/>
    <p:sldId id="280" r:id="rId13"/>
    <p:sldId id="265" r:id="rId14"/>
    <p:sldId id="268" r:id="rId15"/>
    <p:sldId id="266" r:id="rId16"/>
    <p:sldId id="267" r:id="rId17"/>
    <p:sldId id="282" r:id="rId18"/>
    <p:sldId id="283" r:id="rId19"/>
    <p:sldId id="269" r:id="rId20"/>
    <p:sldId id="289" r:id="rId21"/>
    <p:sldId id="290" r:id="rId22"/>
    <p:sldId id="291" r:id="rId23"/>
    <p:sldId id="292" r:id="rId24"/>
    <p:sldId id="285" r:id="rId25"/>
    <p:sldId id="286" r:id="rId26"/>
    <p:sldId id="287" r:id="rId27"/>
    <p:sldId id="274" r:id="rId28"/>
    <p:sldId id="288" r:id="rId29"/>
    <p:sldId id="276" r:id="rId30"/>
  </p:sldIdLst>
  <p:sldSz cx="12192000" cy="6858000"/>
  <p:notesSz cx="12192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joBFn0FlOLqh/02jwS8fnspnUrH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DE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87" autoAdjust="0"/>
    <p:restoredTop sz="94609"/>
  </p:normalViewPr>
  <p:slideViewPr>
    <p:cSldViewPr snapToGrid="0">
      <p:cViewPr varScale="1">
        <p:scale>
          <a:sx n="104" d="100"/>
          <a:sy n="104" d="100"/>
        </p:scale>
        <p:origin x="928" y="200"/>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Garbage Distribution</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B98B-46A4-AC96-3C836B06139E}"/>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B98B-46A4-AC96-3C836B06139E}"/>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B98B-46A4-AC96-3C836B06139E}"/>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B98B-46A4-AC96-3C836B06139E}"/>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B98B-46A4-AC96-3C836B06139E}"/>
              </c:ext>
            </c:extLst>
          </c:dPt>
          <c:dPt>
            <c:idx val="5"/>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B98B-46A4-AC96-3C836B06139E}"/>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Plastic</c:v>
                </c:pt>
                <c:pt idx="1">
                  <c:v>Paper</c:v>
                </c:pt>
                <c:pt idx="2">
                  <c:v>Metal</c:v>
                </c:pt>
                <c:pt idx="3">
                  <c:v>Glass</c:v>
                </c:pt>
                <c:pt idx="4">
                  <c:v>Cardboard</c:v>
                </c:pt>
                <c:pt idx="5">
                  <c:v>Trash</c:v>
                </c:pt>
              </c:strCache>
            </c:strRef>
          </c:cat>
          <c:val>
            <c:numRef>
              <c:f>Sheet1!$B$2:$B$7</c:f>
              <c:numCache>
                <c:formatCode>General</c:formatCode>
                <c:ptCount val="6"/>
                <c:pt idx="0">
                  <c:v>19</c:v>
                </c:pt>
                <c:pt idx="1">
                  <c:v>24</c:v>
                </c:pt>
                <c:pt idx="2">
                  <c:v>16</c:v>
                </c:pt>
                <c:pt idx="3">
                  <c:v>20</c:v>
                </c:pt>
                <c:pt idx="4">
                  <c:v>16</c:v>
                </c:pt>
                <c:pt idx="5">
                  <c:v>5</c:v>
                </c:pt>
              </c:numCache>
            </c:numRef>
          </c:val>
          <c:extLst>
            <c:ext xmlns:c16="http://schemas.microsoft.com/office/drawing/2014/chart" uri="{C3380CC4-5D6E-409C-BE32-E72D297353CC}">
              <c16:uniqueId val="{0000000C-B98B-46A4-AC96-3C836B06139E}"/>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DA7FEF-AEBE-4050-84FB-4082A5283056}" type="doc">
      <dgm:prSet loTypeId="urn:microsoft.com/office/officeart/2005/8/layout/arrow2" loCatId="process" qsTypeId="urn:microsoft.com/office/officeart/2005/8/quickstyle/simple5" qsCatId="simple" csTypeId="urn:microsoft.com/office/officeart/2005/8/colors/accent3_4" csCatId="accent3" phldr="1"/>
      <dgm:spPr/>
      <dgm:t>
        <a:bodyPr/>
        <a:lstStyle/>
        <a:p>
          <a:endParaRPr lang="en-IN"/>
        </a:p>
      </dgm:t>
    </dgm:pt>
    <dgm:pt modelId="{E2908D1F-83C1-400A-8F73-D139CFA4C269}">
      <dgm:prSet phldrT="[Text]"/>
      <dgm:spPr/>
      <dgm:t>
        <a:bodyPr/>
        <a:lstStyle/>
        <a:p>
          <a:pPr>
            <a:buSzPts val="1700"/>
            <a:buChar char="●"/>
          </a:pPr>
          <a:r>
            <a:rPr lang="en-US" b="1" dirty="0"/>
            <a:t>Data Collection</a:t>
          </a:r>
          <a:endParaRPr lang="en-IN" b="1" dirty="0"/>
        </a:p>
      </dgm:t>
    </dgm:pt>
    <dgm:pt modelId="{2EFF48F8-803C-44F0-A136-DC6FC5D63FEA}" type="parTrans" cxnId="{8A0A6121-F1B8-460A-8DF2-564999F1C79E}">
      <dgm:prSet/>
      <dgm:spPr/>
      <dgm:t>
        <a:bodyPr/>
        <a:lstStyle/>
        <a:p>
          <a:endParaRPr lang="en-IN"/>
        </a:p>
      </dgm:t>
    </dgm:pt>
    <dgm:pt modelId="{6EAA2897-34DA-45C0-A1DE-703F8EC6E2FA}" type="sibTrans" cxnId="{8A0A6121-F1B8-460A-8DF2-564999F1C79E}">
      <dgm:prSet/>
      <dgm:spPr/>
      <dgm:t>
        <a:bodyPr/>
        <a:lstStyle/>
        <a:p>
          <a:endParaRPr lang="en-IN"/>
        </a:p>
      </dgm:t>
    </dgm:pt>
    <dgm:pt modelId="{5290F166-96B8-447D-9FA8-A25DB4692ADB}">
      <dgm:prSet phldrT="[Text]"/>
      <dgm:spPr/>
      <dgm:t>
        <a:bodyPr/>
        <a:lstStyle/>
        <a:p>
          <a:pPr>
            <a:buSzPts val="1700"/>
            <a:buNone/>
          </a:pPr>
          <a:r>
            <a:rPr lang="en-US" b="1" dirty="0"/>
            <a:t>Data </a:t>
          </a:r>
        </a:p>
        <a:p>
          <a:pPr>
            <a:buSzPts val="1700"/>
            <a:buChar char="●"/>
          </a:pPr>
          <a:r>
            <a:rPr lang="en-US" b="1" dirty="0"/>
            <a:t>Pre- Processing</a:t>
          </a:r>
          <a:endParaRPr lang="en-IN" b="1" dirty="0"/>
        </a:p>
      </dgm:t>
    </dgm:pt>
    <dgm:pt modelId="{6C24C9FF-6479-4212-9EE9-F8DDBFD4DBEA}" type="parTrans" cxnId="{FA1145CF-C280-48E8-B3B8-A5120B16519E}">
      <dgm:prSet/>
      <dgm:spPr/>
      <dgm:t>
        <a:bodyPr/>
        <a:lstStyle/>
        <a:p>
          <a:endParaRPr lang="en-IN"/>
        </a:p>
      </dgm:t>
    </dgm:pt>
    <dgm:pt modelId="{53C84389-BD9A-45F0-AC0B-F761A32344F5}" type="sibTrans" cxnId="{FA1145CF-C280-48E8-B3B8-A5120B16519E}">
      <dgm:prSet/>
      <dgm:spPr/>
      <dgm:t>
        <a:bodyPr/>
        <a:lstStyle/>
        <a:p>
          <a:endParaRPr lang="en-IN"/>
        </a:p>
      </dgm:t>
    </dgm:pt>
    <dgm:pt modelId="{165C5CAD-4A5B-42C3-BDFF-810DB56A1284}">
      <dgm:prSet phldrT="[Text]"/>
      <dgm:spPr/>
      <dgm:t>
        <a:bodyPr/>
        <a:lstStyle/>
        <a:p>
          <a:pPr>
            <a:buSzPts val="1700"/>
            <a:buChar char="●"/>
          </a:pPr>
          <a:r>
            <a:rPr lang="en-US" b="1" dirty="0"/>
            <a:t>Optimal Case</a:t>
          </a:r>
          <a:endParaRPr lang="en-IN" b="1" dirty="0"/>
        </a:p>
      </dgm:t>
    </dgm:pt>
    <dgm:pt modelId="{9934F73C-F009-4648-9DAA-9AA03217127D}" type="parTrans" cxnId="{CEEF092A-DC5C-4EEA-AC1F-C2F213DB9C33}">
      <dgm:prSet/>
      <dgm:spPr/>
      <dgm:t>
        <a:bodyPr/>
        <a:lstStyle/>
        <a:p>
          <a:endParaRPr lang="en-IN"/>
        </a:p>
      </dgm:t>
    </dgm:pt>
    <dgm:pt modelId="{0C357B71-4AC4-4CEB-9916-D181D2E7873F}" type="sibTrans" cxnId="{CEEF092A-DC5C-4EEA-AC1F-C2F213DB9C33}">
      <dgm:prSet/>
      <dgm:spPr/>
      <dgm:t>
        <a:bodyPr/>
        <a:lstStyle/>
        <a:p>
          <a:endParaRPr lang="en-IN"/>
        </a:p>
      </dgm:t>
    </dgm:pt>
    <dgm:pt modelId="{1ED0EAC6-D429-4C9D-AFDE-4D231FBCC5EA}" type="pres">
      <dgm:prSet presAssocID="{EDDA7FEF-AEBE-4050-84FB-4082A5283056}" presName="arrowDiagram" presStyleCnt="0">
        <dgm:presLayoutVars>
          <dgm:chMax val="5"/>
          <dgm:dir/>
          <dgm:resizeHandles val="exact"/>
        </dgm:presLayoutVars>
      </dgm:prSet>
      <dgm:spPr/>
    </dgm:pt>
    <dgm:pt modelId="{8FB1AB36-231F-4716-990F-DCB4CB5B88B4}" type="pres">
      <dgm:prSet presAssocID="{EDDA7FEF-AEBE-4050-84FB-4082A5283056}" presName="arrow" presStyleLbl="bgShp" presStyleIdx="0" presStyleCnt="1"/>
      <dgm:spPr>
        <a:solidFill>
          <a:schemeClr val="accent3"/>
        </a:solidFill>
      </dgm:spPr>
    </dgm:pt>
    <dgm:pt modelId="{2E72E784-37CD-4BE7-8FAA-8C97ADDC76F7}" type="pres">
      <dgm:prSet presAssocID="{EDDA7FEF-AEBE-4050-84FB-4082A5283056}" presName="arrowDiagram3" presStyleCnt="0"/>
      <dgm:spPr/>
    </dgm:pt>
    <dgm:pt modelId="{912EAD71-CF35-4734-B21E-C34C8A60BE34}" type="pres">
      <dgm:prSet presAssocID="{E2908D1F-83C1-400A-8F73-D139CFA4C269}" presName="bullet3a" presStyleLbl="node1" presStyleIdx="0" presStyleCnt="3"/>
      <dgm:spPr/>
    </dgm:pt>
    <dgm:pt modelId="{E0B41F11-73BF-414F-B7F6-4FA81F9CFFFF}" type="pres">
      <dgm:prSet presAssocID="{E2908D1F-83C1-400A-8F73-D139CFA4C269}" presName="textBox3a" presStyleLbl="revTx" presStyleIdx="0" presStyleCnt="3">
        <dgm:presLayoutVars>
          <dgm:bulletEnabled val="1"/>
        </dgm:presLayoutVars>
      </dgm:prSet>
      <dgm:spPr/>
    </dgm:pt>
    <dgm:pt modelId="{C676BDFC-98E8-45FE-A957-0BDBFB670B0E}" type="pres">
      <dgm:prSet presAssocID="{5290F166-96B8-447D-9FA8-A25DB4692ADB}" presName="bullet3b" presStyleLbl="node1" presStyleIdx="1" presStyleCnt="3"/>
      <dgm:spPr/>
    </dgm:pt>
    <dgm:pt modelId="{2B77001D-F1D3-4C12-8ED8-A0F399036FDF}" type="pres">
      <dgm:prSet presAssocID="{5290F166-96B8-447D-9FA8-A25DB4692ADB}" presName="textBox3b" presStyleLbl="revTx" presStyleIdx="1" presStyleCnt="3">
        <dgm:presLayoutVars>
          <dgm:bulletEnabled val="1"/>
        </dgm:presLayoutVars>
      </dgm:prSet>
      <dgm:spPr/>
    </dgm:pt>
    <dgm:pt modelId="{7AE2A758-AED5-49AE-92EE-E9AA6A3F7C1A}" type="pres">
      <dgm:prSet presAssocID="{165C5CAD-4A5B-42C3-BDFF-810DB56A1284}" presName="bullet3c" presStyleLbl="node1" presStyleIdx="2" presStyleCnt="3"/>
      <dgm:spPr/>
    </dgm:pt>
    <dgm:pt modelId="{0F4FDB0C-109F-404D-B747-9D0462056CF6}" type="pres">
      <dgm:prSet presAssocID="{165C5CAD-4A5B-42C3-BDFF-810DB56A1284}" presName="textBox3c" presStyleLbl="revTx" presStyleIdx="2" presStyleCnt="3">
        <dgm:presLayoutVars>
          <dgm:bulletEnabled val="1"/>
        </dgm:presLayoutVars>
      </dgm:prSet>
      <dgm:spPr/>
    </dgm:pt>
  </dgm:ptLst>
  <dgm:cxnLst>
    <dgm:cxn modelId="{8A0A6121-F1B8-460A-8DF2-564999F1C79E}" srcId="{EDDA7FEF-AEBE-4050-84FB-4082A5283056}" destId="{E2908D1F-83C1-400A-8F73-D139CFA4C269}" srcOrd="0" destOrd="0" parTransId="{2EFF48F8-803C-44F0-A136-DC6FC5D63FEA}" sibTransId="{6EAA2897-34DA-45C0-A1DE-703F8EC6E2FA}"/>
    <dgm:cxn modelId="{DE08DC27-C258-4396-B7F7-8011730983B7}" type="presOf" srcId="{165C5CAD-4A5B-42C3-BDFF-810DB56A1284}" destId="{0F4FDB0C-109F-404D-B747-9D0462056CF6}" srcOrd="0" destOrd="0" presId="urn:microsoft.com/office/officeart/2005/8/layout/arrow2"/>
    <dgm:cxn modelId="{CEEF092A-DC5C-4EEA-AC1F-C2F213DB9C33}" srcId="{EDDA7FEF-AEBE-4050-84FB-4082A5283056}" destId="{165C5CAD-4A5B-42C3-BDFF-810DB56A1284}" srcOrd="2" destOrd="0" parTransId="{9934F73C-F009-4648-9DAA-9AA03217127D}" sibTransId="{0C357B71-4AC4-4CEB-9916-D181D2E7873F}"/>
    <dgm:cxn modelId="{54C69783-2B66-4300-AA0E-C115E070A231}" type="presOf" srcId="{EDDA7FEF-AEBE-4050-84FB-4082A5283056}" destId="{1ED0EAC6-D429-4C9D-AFDE-4D231FBCC5EA}" srcOrd="0" destOrd="0" presId="urn:microsoft.com/office/officeart/2005/8/layout/arrow2"/>
    <dgm:cxn modelId="{983FADAF-EF0F-4667-A1FE-D657F1A4B7C8}" type="presOf" srcId="{E2908D1F-83C1-400A-8F73-D139CFA4C269}" destId="{E0B41F11-73BF-414F-B7F6-4FA81F9CFFFF}" srcOrd="0" destOrd="0" presId="urn:microsoft.com/office/officeart/2005/8/layout/arrow2"/>
    <dgm:cxn modelId="{FAF66BBE-4A64-4448-810F-04D23E985DE0}" type="presOf" srcId="{5290F166-96B8-447D-9FA8-A25DB4692ADB}" destId="{2B77001D-F1D3-4C12-8ED8-A0F399036FDF}" srcOrd="0" destOrd="0" presId="urn:microsoft.com/office/officeart/2005/8/layout/arrow2"/>
    <dgm:cxn modelId="{FA1145CF-C280-48E8-B3B8-A5120B16519E}" srcId="{EDDA7FEF-AEBE-4050-84FB-4082A5283056}" destId="{5290F166-96B8-447D-9FA8-A25DB4692ADB}" srcOrd="1" destOrd="0" parTransId="{6C24C9FF-6479-4212-9EE9-F8DDBFD4DBEA}" sibTransId="{53C84389-BD9A-45F0-AC0B-F761A32344F5}"/>
    <dgm:cxn modelId="{84F49458-AA47-4D9F-A22C-EF42C394E5ED}" type="presParOf" srcId="{1ED0EAC6-D429-4C9D-AFDE-4D231FBCC5EA}" destId="{8FB1AB36-231F-4716-990F-DCB4CB5B88B4}" srcOrd="0" destOrd="0" presId="urn:microsoft.com/office/officeart/2005/8/layout/arrow2"/>
    <dgm:cxn modelId="{D6DFF5B8-0C6C-4BFA-8823-09875DBBCE03}" type="presParOf" srcId="{1ED0EAC6-D429-4C9D-AFDE-4D231FBCC5EA}" destId="{2E72E784-37CD-4BE7-8FAA-8C97ADDC76F7}" srcOrd="1" destOrd="0" presId="urn:microsoft.com/office/officeart/2005/8/layout/arrow2"/>
    <dgm:cxn modelId="{08CC6BC5-4CA5-483E-9AE9-29AD1DF535DD}" type="presParOf" srcId="{2E72E784-37CD-4BE7-8FAA-8C97ADDC76F7}" destId="{912EAD71-CF35-4734-B21E-C34C8A60BE34}" srcOrd="0" destOrd="0" presId="urn:microsoft.com/office/officeart/2005/8/layout/arrow2"/>
    <dgm:cxn modelId="{7BA0B59E-892C-48BB-9318-ECF864A215F3}" type="presParOf" srcId="{2E72E784-37CD-4BE7-8FAA-8C97ADDC76F7}" destId="{E0B41F11-73BF-414F-B7F6-4FA81F9CFFFF}" srcOrd="1" destOrd="0" presId="urn:microsoft.com/office/officeart/2005/8/layout/arrow2"/>
    <dgm:cxn modelId="{BEEE9CCC-7BD7-4246-86A0-289EF1CE8B1B}" type="presParOf" srcId="{2E72E784-37CD-4BE7-8FAA-8C97ADDC76F7}" destId="{C676BDFC-98E8-45FE-A957-0BDBFB670B0E}" srcOrd="2" destOrd="0" presId="urn:microsoft.com/office/officeart/2005/8/layout/arrow2"/>
    <dgm:cxn modelId="{0DBA6E96-DEAC-4F2F-B2C7-2B5DC0490A6D}" type="presParOf" srcId="{2E72E784-37CD-4BE7-8FAA-8C97ADDC76F7}" destId="{2B77001D-F1D3-4C12-8ED8-A0F399036FDF}" srcOrd="3" destOrd="0" presId="urn:microsoft.com/office/officeart/2005/8/layout/arrow2"/>
    <dgm:cxn modelId="{893AD20E-E81E-4560-98F5-451D28DC2C15}" type="presParOf" srcId="{2E72E784-37CD-4BE7-8FAA-8C97ADDC76F7}" destId="{7AE2A758-AED5-49AE-92EE-E9AA6A3F7C1A}" srcOrd="4" destOrd="0" presId="urn:microsoft.com/office/officeart/2005/8/layout/arrow2"/>
    <dgm:cxn modelId="{78940B85-F3B4-4891-829A-5D788BCF7154}" type="presParOf" srcId="{2E72E784-37CD-4BE7-8FAA-8C97ADDC76F7}" destId="{0F4FDB0C-109F-404D-B747-9D0462056CF6}"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A9A451-0590-4EC1-AE2D-104FFF102788}" type="doc">
      <dgm:prSet loTypeId="urn:microsoft.com/office/officeart/2008/layout/CaptionedPictures" loCatId="picture" qsTypeId="urn:microsoft.com/office/officeart/2005/8/quickstyle/simple3" qsCatId="simple" csTypeId="urn:microsoft.com/office/officeart/2005/8/colors/accent2_2" csCatId="accent2" phldr="1"/>
      <dgm:spPr/>
      <dgm:t>
        <a:bodyPr/>
        <a:lstStyle/>
        <a:p>
          <a:endParaRPr lang="en-IN"/>
        </a:p>
      </dgm:t>
    </dgm:pt>
    <dgm:pt modelId="{DBD3F9F0-4227-475A-8740-04A01222F8CA}">
      <dgm:prSet phldrT="[Text]"/>
      <dgm:spPr/>
      <dgm:t>
        <a:bodyPr/>
        <a:lstStyle/>
        <a:p>
          <a:endParaRPr lang="en-IN" dirty="0"/>
        </a:p>
      </dgm:t>
    </dgm:pt>
    <dgm:pt modelId="{73677CC1-44C4-4F47-9FEF-38E129AC8C79}" type="parTrans" cxnId="{6C48E481-FF1F-4F14-B0F1-230B48E5B7B0}">
      <dgm:prSet/>
      <dgm:spPr/>
      <dgm:t>
        <a:bodyPr/>
        <a:lstStyle/>
        <a:p>
          <a:endParaRPr lang="en-IN"/>
        </a:p>
      </dgm:t>
    </dgm:pt>
    <dgm:pt modelId="{0797642B-0C5C-451C-AA00-0BF3DE08ED01}" type="sibTrans" cxnId="{6C48E481-FF1F-4F14-B0F1-230B48E5B7B0}">
      <dgm:prSet/>
      <dgm:spPr/>
      <dgm:t>
        <a:bodyPr/>
        <a:lstStyle/>
        <a:p>
          <a:endParaRPr lang="en-IN"/>
        </a:p>
      </dgm:t>
    </dgm:pt>
    <dgm:pt modelId="{60E6017B-949B-4D2C-8393-FD06C5E61053}">
      <dgm:prSet phldrT="[Text]"/>
      <dgm:spPr/>
      <dgm:t>
        <a:bodyPr/>
        <a:lstStyle/>
        <a:p>
          <a:r>
            <a:rPr lang="en-IN" dirty="0"/>
            <a:t>Actual- glass</a:t>
          </a:r>
        </a:p>
      </dgm:t>
    </dgm:pt>
    <dgm:pt modelId="{DD132D8C-202E-41E7-BFD7-94CBB11AEDCD}" type="parTrans" cxnId="{CB6F4261-26C6-4CEF-976A-3183F6C2CC16}">
      <dgm:prSet/>
      <dgm:spPr/>
      <dgm:t>
        <a:bodyPr/>
        <a:lstStyle/>
        <a:p>
          <a:endParaRPr lang="en-IN"/>
        </a:p>
      </dgm:t>
    </dgm:pt>
    <dgm:pt modelId="{0D9CC6F6-8AA1-4A30-82FC-A969EC5D3897}" type="sibTrans" cxnId="{CB6F4261-26C6-4CEF-976A-3183F6C2CC16}">
      <dgm:prSet/>
      <dgm:spPr/>
      <dgm:t>
        <a:bodyPr/>
        <a:lstStyle/>
        <a:p>
          <a:endParaRPr lang="en-IN"/>
        </a:p>
      </dgm:t>
    </dgm:pt>
    <dgm:pt modelId="{F9557136-29F7-4FB7-AC3D-31741FE11539}">
      <dgm:prSet phldrT="[Text]"/>
      <dgm:spPr/>
      <dgm:t>
        <a:bodyPr/>
        <a:lstStyle/>
        <a:p>
          <a:endParaRPr lang="en-IN" dirty="0"/>
        </a:p>
      </dgm:t>
    </dgm:pt>
    <dgm:pt modelId="{5C4A1642-45DE-493E-962B-53F2F33E890D}" type="parTrans" cxnId="{DE7CA4E3-B53F-4DBC-941B-534349F5D5AE}">
      <dgm:prSet/>
      <dgm:spPr/>
      <dgm:t>
        <a:bodyPr/>
        <a:lstStyle/>
        <a:p>
          <a:endParaRPr lang="en-IN"/>
        </a:p>
      </dgm:t>
    </dgm:pt>
    <dgm:pt modelId="{57235222-0E19-4526-9601-A5A719006220}" type="sibTrans" cxnId="{DE7CA4E3-B53F-4DBC-941B-534349F5D5AE}">
      <dgm:prSet/>
      <dgm:spPr/>
      <dgm:t>
        <a:bodyPr/>
        <a:lstStyle/>
        <a:p>
          <a:endParaRPr lang="en-IN"/>
        </a:p>
      </dgm:t>
    </dgm:pt>
    <dgm:pt modelId="{4FAB516B-F7B3-452D-8966-1F8AC3D4D3FA}">
      <dgm:prSet phldrT="[Text]"/>
      <dgm:spPr/>
      <dgm:t>
        <a:bodyPr/>
        <a:lstStyle/>
        <a:p>
          <a:r>
            <a:rPr lang="en-IN" dirty="0"/>
            <a:t>Actual- Cardboard</a:t>
          </a:r>
        </a:p>
      </dgm:t>
    </dgm:pt>
    <dgm:pt modelId="{C580E8C5-2A73-4301-BAFC-E3E2220E380D}" type="parTrans" cxnId="{5E64BC76-3671-46D3-84C0-F2FB3C959AE7}">
      <dgm:prSet/>
      <dgm:spPr/>
      <dgm:t>
        <a:bodyPr/>
        <a:lstStyle/>
        <a:p>
          <a:endParaRPr lang="en-IN"/>
        </a:p>
      </dgm:t>
    </dgm:pt>
    <dgm:pt modelId="{1CEE16C7-8E24-414B-A9F7-4CE0928C8067}" type="sibTrans" cxnId="{5E64BC76-3671-46D3-84C0-F2FB3C959AE7}">
      <dgm:prSet/>
      <dgm:spPr/>
      <dgm:t>
        <a:bodyPr/>
        <a:lstStyle/>
        <a:p>
          <a:endParaRPr lang="en-IN"/>
        </a:p>
      </dgm:t>
    </dgm:pt>
    <dgm:pt modelId="{ECF13839-B4F5-40D8-B8EB-42EE1E408EC5}">
      <dgm:prSet phldrT="[Text]"/>
      <dgm:spPr/>
      <dgm:t>
        <a:bodyPr/>
        <a:lstStyle/>
        <a:p>
          <a:endParaRPr lang="en-IN" dirty="0"/>
        </a:p>
      </dgm:t>
    </dgm:pt>
    <dgm:pt modelId="{C3140C31-6CD2-4978-8BED-A936FB8FDA9F}" type="parTrans" cxnId="{92B17F38-3235-4E1D-8B50-C4D5CF8EADC6}">
      <dgm:prSet/>
      <dgm:spPr/>
      <dgm:t>
        <a:bodyPr/>
        <a:lstStyle/>
        <a:p>
          <a:endParaRPr lang="en-IN"/>
        </a:p>
      </dgm:t>
    </dgm:pt>
    <dgm:pt modelId="{B83753A0-7CC8-4A3A-B33F-81D16411DEAC}" type="sibTrans" cxnId="{92B17F38-3235-4E1D-8B50-C4D5CF8EADC6}">
      <dgm:prSet/>
      <dgm:spPr/>
      <dgm:t>
        <a:bodyPr/>
        <a:lstStyle/>
        <a:p>
          <a:endParaRPr lang="en-IN"/>
        </a:p>
      </dgm:t>
    </dgm:pt>
    <dgm:pt modelId="{9BC70522-BBCC-4CA2-9965-F6A4220B5036}">
      <dgm:prSet phldrT="[Text]"/>
      <dgm:spPr/>
      <dgm:t>
        <a:bodyPr/>
        <a:lstStyle/>
        <a:p>
          <a:r>
            <a:rPr lang="en-IN" dirty="0"/>
            <a:t>Actual- plastic</a:t>
          </a:r>
        </a:p>
      </dgm:t>
    </dgm:pt>
    <dgm:pt modelId="{52A73618-5077-41B9-B43E-AF7CE3D1D210}" type="parTrans" cxnId="{DBF0B760-6E77-40B1-BE70-32D179F264B3}">
      <dgm:prSet/>
      <dgm:spPr/>
      <dgm:t>
        <a:bodyPr/>
        <a:lstStyle/>
        <a:p>
          <a:endParaRPr lang="en-IN"/>
        </a:p>
      </dgm:t>
    </dgm:pt>
    <dgm:pt modelId="{A55F555D-10DE-440D-89F3-0271FE830D1F}" type="sibTrans" cxnId="{DBF0B760-6E77-40B1-BE70-32D179F264B3}">
      <dgm:prSet/>
      <dgm:spPr/>
      <dgm:t>
        <a:bodyPr/>
        <a:lstStyle/>
        <a:p>
          <a:endParaRPr lang="en-IN"/>
        </a:p>
      </dgm:t>
    </dgm:pt>
    <dgm:pt modelId="{572F5D93-EE9D-4A13-8A79-441D66274218}">
      <dgm:prSet/>
      <dgm:spPr/>
      <dgm:t>
        <a:bodyPr/>
        <a:lstStyle/>
        <a:p>
          <a:r>
            <a:rPr lang="en-IN" dirty="0"/>
            <a:t>Predicted-plastic  (40 images)</a:t>
          </a:r>
        </a:p>
      </dgm:t>
    </dgm:pt>
    <dgm:pt modelId="{29FF4D84-6D41-4FA0-A99B-E6DBA94FE843}" type="parTrans" cxnId="{C48C59B9-419A-4441-83E4-EB6FA2FB2F0B}">
      <dgm:prSet/>
      <dgm:spPr/>
      <dgm:t>
        <a:bodyPr/>
        <a:lstStyle/>
        <a:p>
          <a:endParaRPr lang="en-IN"/>
        </a:p>
      </dgm:t>
    </dgm:pt>
    <dgm:pt modelId="{764BF920-E1DF-4684-A7CD-A52C7094B55B}" type="sibTrans" cxnId="{C48C59B9-419A-4441-83E4-EB6FA2FB2F0B}">
      <dgm:prSet/>
      <dgm:spPr/>
      <dgm:t>
        <a:bodyPr/>
        <a:lstStyle/>
        <a:p>
          <a:endParaRPr lang="en-IN"/>
        </a:p>
      </dgm:t>
    </dgm:pt>
    <dgm:pt modelId="{F9E531F3-5E30-4A57-8C40-D5F66DFB9855}">
      <dgm:prSet/>
      <dgm:spPr/>
      <dgm:t>
        <a:bodyPr/>
        <a:lstStyle/>
        <a:p>
          <a:r>
            <a:rPr lang="en-IN" dirty="0"/>
            <a:t>Predicted-Paper (27 images)</a:t>
          </a:r>
        </a:p>
      </dgm:t>
    </dgm:pt>
    <dgm:pt modelId="{6DD025EB-F581-4472-8238-D79E85CF09D8}" type="parTrans" cxnId="{2B0EC5F4-2B4E-4DB1-8247-81E0D82766E4}">
      <dgm:prSet/>
      <dgm:spPr/>
      <dgm:t>
        <a:bodyPr/>
        <a:lstStyle/>
        <a:p>
          <a:endParaRPr lang="en-IN"/>
        </a:p>
      </dgm:t>
    </dgm:pt>
    <dgm:pt modelId="{DED684DA-125F-4532-8DBF-60FF60B4367D}" type="sibTrans" cxnId="{2B0EC5F4-2B4E-4DB1-8247-81E0D82766E4}">
      <dgm:prSet/>
      <dgm:spPr/>
      <dgm:t>
        <a:bodyPr/>
        <a:lstStyle/>
        <a:p>
          <a:endParaRPr lang="en-IN"/>
        </a:p>
      </dgm:t>
    </dgm:pt>
    <dgm:pt modelId="{ED276878-BC42-4F6F-9B43-F22677E9E294}">
      <dgm:prSet/>
      <dgm:spPr/>
      <dgm:t>
        <a:bodyPr/>
        <a:lstStyle/>
        <a:p>
          <a:r>
            <a:rPr lang="en-IN" dirty="0"/>
            <a:t>Predicted-glass (34 images)</a:t>
          </a:r>
        </a:p>
      </dgm:t>
    </dgm:pt>
    <dgm:pt modelId="{6AE20F18-9B4C-4588-B3D8-67D04555A968}" type="parTrans" cxnId="{B4E05191-DCCD-4107-974D-77A96A692CC0}">
      <dgm:prSet/>
      <dgm:spPr/>
      <dgm:t>
        <a:bodyPr/>
        <a:lstStyle/>
        <a:p>
          <a:endParaRPr lang="en-IN"/>
        </a:p>
      </dgm:t>
    </dgm:pt>
    <dgm:pt modelId="{0A57880C-BA8F-4350-85F0-7BFDABA8BA28}" type="sibTrans" cxnId="{B4E05191-DCCD-4107-974D-77A96A692CC0}">
      <dgm:prSet/>
      <dgm:spPr/>
      <dgm:t>
        <a:bodyPr/>
        <a:lstStyle/>
        <a:p>
          <a:endParaRPr lang="en-IN"/>
        </a:p>
      </dgm:t>
    </dgm:pt>
    <dgm:pt modelId="{648AFA00-35E2-414B-A719-955D87B0EAED}">
      <dgm:prSet/>
      <dgm:spPr/>
      <dgm:t>
        <a:bodyPr/>
        <a:lstStyle/>
        <a:p>
          <a:endParaRPr lang="en-IN"/>
        </a:p>
      </dgm:t>
    </dgm:pt>
    <dgm:pt modelId="{362DC408-26F2-4181-B833-93E964FC63F4}" type="parTrans" cxnId="{49FEFE9D-EBC3-4AFB-96FB-B8AD8250347F}">
      <dgm:prSet/>
      <dgm:spPr/>
      <dgm:t>
        <a:bodyPr/>
        <a:lstStyle/>
        <a:p>
          <a:endParaRPr lang="en-IN"/>
        </a:p>
      </dgm:t>
    </dgm:pt>
    <dgm:pt modelId="{44EBB1F1-88DE-49A6-94EC-2CF63985742A}" type="sibTrans" cxnId="{49FEFE9D-EBC3-4AFB-96FB-B8AD8250347F}">
      <dgm:prSet/>
      <dgm:spPr/>
      <dgm:t>
        <a:bodyPr/>
        <a:lstStyle/>
        <a:p>
          <a:endParaRPr lang="en-IN"/>
        </a:p>
      </dgm:t>
    </dgm:pt>
    <dgm:pt modelId="{3C0E688E-6795-432D-8346-990106D8CDCB}">
      <dgm:prSet phldrT="[Text]" custT="1"/>
      <dgm:spPr/>
      <dgm:t>
        <a:bodyPr/>
        <a:lstStyle/>
        <a:p>
          <a:pPr algn="l"/>
          <a:r>
            <a:rPr lang="en-IN" sz="1200" baseline="0" dirty="0">
              <a:latin typeface="+mj-lt"/>
            </a:rPr>
            <a:t>   Actual- Glass      </a:t>
          </a:r>
        </a:p>
        <a:p>
          <a:pPr algn="ctr"/>
          <a:r>
            <a:rPr lang="en-IN" sz="1200" baseline="0" dirty="0">
              <a:latin typeface="+mj-lt"/>
            </a:rPr>
            <a:t>Predicted-Metal (21 images)</a:t>
          </a:r>
          <a:endParaRPr lang="en-IN" sz="1200" dirty="0">
            <a:latin typeface="+mj-lt"/>
          </a:endParaRPr>
        </a:p>
      </dgm:t>
    </dgm:pt>
    <dgm:pt modelId="{1D607468-EE72-4EF4-8E7D-C9555F058A43}" type="parTrans" cxnId="{5A750E97-1825-4503-B7D1-F1CA5C741B55}">
      <dgm:prSet/>
      <dgm:spPr/>
      <dgm:t>
        <a:bodyPr/>
        <a:lstStyle/>
        <a:p>
          <a:endParaRPr lang="en-IN"/>
        </a:p>
      </dgm:t>
    </dgm:pt>
    <dgm:pt modelId="{52C5FE7D-5C98-4CEA-A815-A9FD5D4BF3DA}" type="sibTrans" cxnId="{5A750E97-1825-4503-B7D1-F1CA5C741B55}">
      <dgm:prSet/>
      <dgm:spPr/>
      <dgm:t>
        <a:bodyPr/>
        <a:lstStyle/>
        <a:p>
          <a:endParaRPr lang="en-IN"/>
        </a:p>
      </dgm:t>
    </dgm:pt>
    <dgm:pt modelId="{D5606A76-B51D-4B12-BEB0-CB8690D0338B}">
      <dgm:prSet custT="1"/>
      <dgm:spPr/>
      <dgm:t>
        <a:bodyPr/>
        <a:lstStyle/>
        <a:p>
          <a:r>
            <a:rPr lang="en-IN" sz="1200" dirty="0"/>
            <a:t>Actual –Plastic</a:t>
          </a:r>
        </a:p>
        <a:p>
          <a:r>
            <a:rPr lang="en-IN" sz="1200" dirty="0"/>
            <a:t>Predicted- Metal </a:t>
          </a:r>
          <a:r>
            <a:rPr lang="en-IN" sz="1200" baseline="0" dirty="0">
              <a:latin typeface="+mj-lt"/>
            </a:rPr>
            <a:t>(21 images)</a:t>
          </a:r>
          <a:endParaRPr lang="en-IN" sz="1200" dirty="0"/>
        </a:p>
      </dgm:t>
    </dgm:pt>
    <dgm:pt modelId="{600873EA-BFF1-46F1-90C5-ED74AC966655}" type="parTrans" cxnId="{F0E81C2C-11F7-427C-83E7-CB5B097E30B9}">
      <dgm:prSet/>
      <dgm:spPr/>
      <dgm:t>
        <a:bodyPr/>
        <a:lstStyle/>
        <a:p>
          <a:endParaRPr lang="en-IN"/>
        </a:p>
      </dgm:t>
    </dgm:pt>
    <dgm:pt modelId="{09673954-FD0A-4C8F-AE20-B1D37385A4E9}" type="sibTrans" cxnId="{F0E81C2C-11F7-427C-83E7-CB5B097E30B9}">
      <dgm:prSet/>
      <dgm:spPr/>
      <dgm:t>
        <a:bodyPr/>
        <a:lstStyle/>
        <a:p>
          <a:endParaRPr lang="en-IN"/>
        </a:p>
      </dgm:t>
    </dgm:pt>
    <dgm:pt modelId="{16B5DFCE-B25A-404B-8955-30FA2D92B5F0}" type="pres">
      <dgm:prSet presAssocID="{ECA9A451-0590-4EC1-AE2D-104FFF102788}" presName="Name0" presStyleCnt="0">
        <dgm:presLayoutVars>
          <dgm:chMax/>
          <dgm:chPref/>
          <dgm:dir/>
        </dgm:presLayoutVars>
      </dgm:prSet>
      <dgm:spPr/>
    </dgm:pt>
    <dgm:pt modelId="{90AC6E8B-84BD-4A51-BFA1-D5972C0352CE}" type="pres">
      <dgm:prSet presAssocID="{DBD3F9F0-4227-475A-8740-04A01222F8CA}" presName="composite" presStyleCnt="0">
        <dgm:presLayoutVars>
          <dgm:chMax val="1"/>
          <dgm:chPref val="1"/>
        </dgm:presLayoutVars>
      </dgm:prSet>
      <dgm:spPr/>
    </dgm:pt>
    <dgm:pt modelId="{0CB8A09E-912A-45D0-AAB8-3D787E88CFC8}" type="pres">
      <dgm:prSet presAssocID="{DBD3F9F0-4227-475A-8740-04A01222F8CA}" presName="Accent" presStyleLbl="trAlignAcc1" presStyleIdx="0" presStyleCnt="6">
        <dgm:presLayoutVars>
          <dgm:chMax val="0"/>
          <dgm:chPref val="0"/>
        </dgm:presLayoutVars>
      </dgm:prSet>
      <dgm:spPr/>
    </dgm:pt>
    <dgm:pt modelId="{BEA155DE-FE0B-4515-B636-CA5BD54C51E3}" type="pres">
      <dgm:prSet presAssocID="{DBD3F9F0-4227-475A-8740-04A01222F8CA}" presName="Image" presStyleLbl="alignImgPlace1" presStyleIdx="0" presStyleCnt="6">
        <dgm:presLayoutVars>
          <dgm:chMax val="0"/>
          <dgm:chPref val="0"/>
        </dgm:presLayoutVars>
      </dgm:prSet>
      <dgm:spPr>
        <a:blipFill rotWithShape="1">
          <a:blip xmlns:r="http://schemas.openxmlformats.org/officeDocument/2006/relationships" r:embed="rId1"/>
          <a:srcRect/>
          <a:stretch>
            <a:fillRect t="-5000" b="-5000"/>
          </a:stretch>
        </a:blipFill>
      </dgm:spPr>
    </dgm:pt>
    <dgm:pt modelId="{DBEF2FF8-83DD-4B2B-BCB0-71FBEFFD1B9D}" type="pres">
      <dgm:prSet presAssocID="{DBD3F9F0-4227-475A-8740-04A01222F8CA}" presName="ChildComposite" presStyleCnt="0"/>
      <dgm:spPr/>
    </dgm:pt>
    <dgm:pt modelId="{5F519B59-797F-489B-9D59-9A8723AA6960}" type="pres">
      <dgm:prSet presAssocID="{DBD3F9F0-4227-475A-8740-04A01222F8CA}" presName="Child" presStyleLbl="node1" presStyleIdx="0" presStyleCnt="3">
        <dgm:presLayoutVars>
          <dgm:chMax val="0"/>
          <dgm:chPref val="0"/>
          <dgm:bulletEnabled val="1"/>
        </dgm:presLayoutVars>
      </dgm:prSet>
      <dgm:spPr/>
    </dgm:pt>
    <dgm:pt modelId="{4D4C30C6-6236-4B44-862A-B257A1427331}" type="pres">
      <dgm:prSet presAssocID="{DBD3F9F0-4227-475A-8740-04A01222F8CA}" presName="Parent" presStyleLbl="revTx" presStyleIdx="0" presStyleCnt="6">
        <dgm:presLayoutVars>
          <dgm:chMax val="1"/>
          <dgm:chPref val="0"/>
          <dgm:bulletEnabled val="1"/>
        </dgm:presLayoutVars>
      </dgm:prSet>
      <dgm:spPr/>
    </dgm:pt>
    <dgm:pt modelId="{E435F92F-A9FF-4D36-80F5-1938856C3A24}" type="pres">
      <dgm:prSet presAssocID="{0797642B-0C5C-451C-AA00-0BF3DE08ED01}" presName="sibTrans" presStyleCnt="0"/>
      <dgm:spPr/>
    </dgm:pt>
    <dgm:pt modelId="{B15B514E-F210-4E9F-A494-AC09686F8D21}" type="pres">
      <dgm:prSet presAssocID="{F9557136-29F7-4FB7-AC3D-31741FE11539}" presName="composite" presStyleCnt="0">
        <dgm:presLayoutVars>
          <dgm:chMax val="1"/>
          <dgm:chPref val="1"/>
        </dgm:presLayoutVars>
      </dgm:prSet>
      <dgm:spPr/>
    </dgm:pt>
    <dgm:pt modelId="{CFD29BD2-CED1-4C04-B7B9-D54522410AB7}" type="pres">
      <dgm:prSet presAssocID="{F9557136-29F7-4FB7-AC3D-31741FE11539}" presName="Accent" presStyleLbl="trAlignAcc1" presStyleIdx="1" presStyleCnt="6">
        <dgm:presLayoutVars>
          <dgm:chMax val="0"/>
          <dgm:chPref val="0"/>
        </dgm:presLayoutVars>
      </dgm:prSet>
      <dgm:spPr/>
    </dgm:pt>
    <dgm:pt modelId="{56DDAB79-D794-466F-8400-40063B98865E}" type="pres">
      <dgm:prSet presAssocID="{F9557136-29F7-4FB7-AC3D-31741FE11539}" presName="Image" presStyleLbl="alignImgPlace1" presStyleIdx="1" presStyleCnt="6">
        <dgm:presLayoutVars>
          <dgm:chMax val="0"/>
          <dgm:chPref val="0"/>
        </dgm:presLayoutVars>
      </dgm:prSet>
      <dgm:spPr>
        <a:blipFill rotWithShape="1">
          <a:blip xmlns:r="http://schemas.openxmlformats.org/officeDocument/2006/relationships" r:embed="rId2"/>
          <a:srcRect/>
          <a:stretch>
            <a:fillRect t="-7000" b="-7000"/>
          </a:stretch>
        </a:blipFill>
      </dgm:spPr>
    </dgm:pt>
    <dgm:pt modelId="{8DB3E2C7-5CDD-48B0-A98E-41D093D4BA54}" type="pres">
      <dgm:prSet presAssocID="{F9557136-29F7-4FB7-AC3D-31741FE11539}" presName="ChildComposite" presStyleCnt="0"/>
      <dgm:spPr/>
    </dgm:pt>
    <dgm:pt modelId="{DD4A7DE1-CB66-4044-BC60-6180C9F82C26}" type="pres">
      <dgm:prSet presAssocID="{F9557136-29F7-4FB7-AC3D-31741FE11539}" presName="Child" presStyleLbl="node1" presStyleIdx="1" presStyleCnt="3">
        <dgm:presLayoutVars>
          <dgm:chMax val="0"/>
          <dgm:chPref val="0"/>
          <dgm:bulletEnabled val="1"/>
        </dgm:presLayoutVars>
      </dgm:prSet>
      <dgm:spPr/>
    </dgm:pt>
    <dgm:pt modelId="{2593AED4-54B3-46C6-B3D7-D4C90CF217A0}" type="pres">
      <dgm:prSet presAssocID="{F9557136-29F7-4FB7-AC3D-31741FE11539}" presName="Parent" presStyleLbl="revTx" presStyleIdx="1" presStyleCnt="6">
        <dgm:presLayoutVars>
          <dgm:chMax val="1"/>
          <dgm:chPref val="0"/>
          <dgm:bulletEnabled val="1"/>
        </dgm:presLayoutVars>
      </dgm:prSet>
      <dgm:spPr/>
    </dgm:pt>
    <dgm:pt modelId="{4B5D951E-DD94-4EC7-81FF-513E64A02FED}" type="pres">
      <dgm:prSet presAssocID="{57235222-0E19-4526-9601-A5A719006220}" presName="sibTrans" presStyleCnt="0"/>
      <dgm:spPr/>
    </dgm:pt>
    <dgm:pt modelId="{503F0C6E-D985-423F-B245-171B503CB86E}" type="pres">
      <dgm:prSet presAssocID="{ECF13839-B4F5-40D8-B8EB-42EE1E408EC5}" presName="composite" presStyleCnt="0">
        <dgm:presLayoutVars>
          <dgm:chMax val="1"/>
          <dgm:chPref val="1"/>
        </dgm:presLayoutVars>
      </dgm:prSet>
      <dgm:spPr/>
    </dgm:pt>
    <dgm:pt modelId="{4CE70824-035E-4041-82A5-053B079E8C1A}" type="pres">
      <dgm:prSet presAssocID="{ECF13839-B4F5-40D8-B8EB-42EE1E408EC5}" presName="Accent" presStyleLbl="trAlignAcc1" presStyleIdx="2" presStyleCnt="6">
        <dgm:presLayoutVars>
          <dgm:chMax val="0"/>
          <dgm:chPref val="0"/>
        </dgm:presLayoutVars>
      </dgm:prSet>
      <dgm:spPr/>
    </dgm:pt>
    <dgm:pt modelId="{E2F25F1F-C0CF-4211-BFC2-CF021E0AB959}" type="pres">
      <dgm:prSet presAssocID="{ECF13839-B4F5-40D8-B8EB-42EE1E408EC5}" presName="Image" presStyleLbl="alignImgPlace1" presStyleIdx="2" presStyleCnt="6">
        <dgm:presLayoutVars>
          <dgm:chMax val="0"/>
          <dgm:chPref val="0"/>
        </dgm:presLayoutVars>
      </dgm:prSet>
      <dgm:spPr>
        <a:blipFill rotWithShape="1">
          <a:blip xmlns:r="http://schemas.openxmlformats.org/officeDocument/2006/relationships" r:embed="rId3"/>
          <a:srcRect/>
          <a:stretch>
            <a:fillRect t="-2000" b="-2000"/>
          </a:stretch>
        </a:blipFill>
      </dgm:spPr>
    </dgm:pt>
    <dgm:pt modelId="{1C5D0053-7385-4605-B17B-4A0775E78BCC}" type="pres">
      <dgm:prSet presAssocID="{ECF13839-B4F5-40D8-B8EB-42EE1E408EC5}" presName="ChildComposite" presStyleCnt="0"/>
      <dgm:spPr/>
    </dgm:pt>
    <dgm:pt modelId="{CFACA6A8-33F7-470F-A1C3-6846284015E0}" type="pres">
      <dgm:prSet presAssocID="{ECF13839-B4F5-40D8-B8EB-42EE1E408EC5}" presName="Child" presStyleLbl="node1" presStyleIdx="2" presStyleCnt="3">
        <dgm:presLayoutVars>
          <dgm:chMax val="0"/>
          <dgm:chPref val="0"/>
          <dgm:bulletEnabled val="1"/>
        </dgm:presLayoutVars>
      </dgm:prSet>
      <dgm:spPr/>
    </dgm:pt>
    <dgm:pt modelId="{F31940E2-A356-4DEE-B5E9-DAF1EA4EAE75}" type="pres">
      <dgm:prSet presAssocID="{ECF13839-B4F5-40D8-B8EB-42EE1E408EC5}" presName="Parent" presStyleLbl="revTx" presStyleIdx="2" presStyleCnt="6">
        <dgm:presLayoutVars>
          <dgm:chMax val="1"/>
          <dgm:chPref val="0"/>
          <dgm:bulletEnabled val="1"/>
        </dgm:presLayoutVars>
      </dgm:prSet>
      <dgm:spPr/>
    </dgm:pt>
    <dgm:pt modelId="{FEEB0A67-FB52-4774-8FAA-DEC36A8224BE}" type="pres">
      <dgm:prSet presAssocID="{B83753A0-7CC8-4A3A-B33F-81D16411DEAC}" presName="sibTrans" presStyleCnt="0"/>
      <dgm:spPr/>
    </dgm:pt>
    <dgm:pt modelId="{1CFE2348-1C8A-4F6C-B129-4E452FE0087B}" type="pres">
      <dgm:prSet presAssocID="{648AFA00-35E2-414B-A719-955D87B0EAED}" presName="composite" presStyleCnt="0">
        <dgm:presLayoutVars>
          <dgm:chMax val="1"/>
          <dgm:chPref val="1"/>
        </dgm:presLayoutVars>
      </dgm:prSet>
      <dgm:spPr/>
    </dgm:pt>
    <dgm:pt modelId="{9690A50F-502F-487F-9C9E-ED8FAE39D15B}" type="pres">
      <dgm:prSet presAssocID="{648AFA00-35E2-414B-A719-955D87B0EAED}" presName="Accent" presStyleLbl="trAlignAcc1" presStyleIdx="3" presStyleCnt="6">
        <dgm:presLayoutVars>
          <dgm:chMax val="0"/>
          <dgm:chPref val="0"/>
        </dgm:presLayoutVars>
      </dgm:prSet>
      <dgm:spPr/>
    </dgm:pt>
    <dgm:pt modelId="{516711EE-0D63-4517-AA55-2B35608D6DB1}" type="pres">
      <dgm:prSet presAssocID="{648AFA00-35E2-414B-A719-955D87B0EAED}" presName="Image" presStyleLbl="alignImgPlace1" presStyleIdx="3" presStyleCnt="6">
        <dgm:presLayoutVars>
          <dgm:chMax val="0"/>
          <dgm:chPref val="0"/>
        </dgm:presLayoutVars>
      </dgm:prSet>
      <dgm:spPr>
        <a:blipFill rotWithShape="1">
          <a:blip xmlns:r="http://schemas.openxmlformats.org/officeDocument/2006/relationships" r:embed="rId4"/>
          <a:srcRect/>
          <a:stretch>
            <a:fillRect t="-3000" b="-3000"/>
          </a:stretch>
        </a:blipFill>
      </dgm:spPr>
    </dgm:pt>
    <dgm:pt modelId="{47D14D9F-5BFE-43CE-959A-794CDF7076A7}" type="pres">
      <dgm:prSet presAssocID="{648AFA00-35E2-414B-A719-955D87B0EAED}" presName="ChildComposite" presStyleCnt="0"/>
      <dgm:spPr/>
    </dgm:pt>
    <dgm:pt modelId="{41BC1660-1722-491A-AF6B-A9F1142C34DB}" type="pres">
      <dgm:prSet presAssocID="{648AFA00-35E2-414B-A719-955D87B0EAED}" presName="Child" presStyleLbl="node1" presStyleIdx="2" presStyleCnt="3">
        <dgm:presLayoutVars>
          <dgm:chMax val="0"/>
          <dgm:chPref val="0"/>
          <dgm:bulletEnabled val="1"/>
        </dgm:presLayoutVars>
      </dgm:prSet>
      <dgm:spPr/>
    </dgm:pt>
    <dgm:pt modelId="{D9A24430-D0A3-45A2-97AF-3A7860C119CF}" type="pres">
      <dgm:prSet presAssocID="{648AFA00-35E2-414B-A719-955D87B0EAED}" presName="Parent" presStyleLbl="revTx" presStyleIdx="3" presStyleCnt="6">
        <dgm:presLayoutVars>
          <dgm:chMax val="1"/>
          <dgm:chPref val="0"/>
          <dgm:bulletEnabled val="1"/>
        </dgm:presLayoutVars>
      </dgm:prSet>
      <dgm:spPr/>
    </dgm:pt>
    <dgm:pt modelId="{2446E198-6B78-44A7-A55F-271DE272EDA8}" type="pres">
      <dgm:prSet presAssocID="{44EBB1F1-88DE-49A6-94EC-2CF63985742A}" presName="sibTrans" presStyleCnt="0"/>
      <dgm:spPr/>
    </dgm:pt>
    <dgm:pt modelId="{E60577B4-31C4-4764-90E5-E44476CC66DA}" type="pres">
      <dgm:prSet presAssocID="{3C0E688E-6795-432D-8346-990106D8CDCB}" presName="composite" presStyleCnt="0">
        <dgm:presLayoutVars>
          <dgm:chMax val="1"/>
          <dgm:chPref val="1"/>
        </dgm:presLayoutVars>
      </dgm:prSet>
      <dgm:spPr/>
    </dgm:pt>
    <dgm:pt modelId="{90F7162D-35BB-45E6-84B2-9E165314A858}" type="pres">
      <dgm:prSet presAssocID="{3C0E688E-6795-432D-8346-990106D8CDCB}" presName="Accent" presStyleLbl="trAlignAcc1" presStyleIdx="4" presStyleCnt="6">
        <dgm:presLayoutVars>
          <dgm:chMax val="0"/>
          <dgm:chPref val="0"/>
        </dgm:presLayoutVars>
      </dgm:prSet>
      <dgm:spPr/>
    </dgm:pt>
    <dgm:pt modelId="{FCD1DD46-F783-4E81-9CBF-A5C156F34667}" type="pres">
      <dgm:prSet presAssocID="{3C0E688E-6795-432D-8346-990106D8CDCB}" presName="Image" presStyleLbl="alignImgPlace1" presStyleIdx="4" presStyleCnt="6">
        <dgm:presLayoutVars>
          <dgm:chMax val="0"/>
          <dgm:chPref val="0"/>
        </dgm:presLayoutVars>
      </dgm:prSet>
      <dgm:spPr>
        <a:blipFill rotWithShape="1">
          <a:blip xmlns:r="http://schemas.openxmlformats.org/officeDocument/2006/relationships" r:embed="rId5"/>
          <a:srcRect/>
          <a:stretch>
            <a:fillRect t="-8000" b="-8000"/>
          </a:stretch>
        </a:blipFill>
      </dgm:spPr>
    </dgm:pt>
    <dgm:pt modelId="{8FE83490-7B93-40C8-9297-EEEB71AE8FF0}" type="pres">
      <dgm:prSet presAssocID="{3C0E688E-6795-432D-8346-990106D8CDCB}" presName="ChildComposite" presStyleCnt="0"/>
      <dgm:spPr/>
    </dgm:pt>
    <dgm:pt modelId="{4F9B6310-4F64-45E8-BA35-8B3E24AD467B}" type="pres">
      <dgm:prSet presAssocID="{3C0E688E-6795-432D-8346-990106D8CDCB}" presName="Child" presStyleLbl="node1" presStyleIdx="2" presStyleCnt="3">
        <dgm:presLayoutVars>
          <dgm:chMax val="0"/>
          <dgm:chPref val="0"/>
          <dgm:bulletEnabled val="1"/>
        </dgm:presLayoutVars>
      </dgm:prSet>
      <dgm:spPr/>
    </dgm:pt>
    <dgm:pt modelId="{2C5415CA-964D-4751-9423-BC318E8D1387}" type="pres">
      <dgm:prSet presAssocID="{3C0E688E-6795-432D-8346-990106D8CDCB}" presName="Parent" presStyleLbl="revTx" presStyleIdx="4" presStyleCnt="6">
        <dgm:presLayoutVars>
          <dgm:chMax val="1"/>
          <dgm:chPref val="0"/>
          <dgm:bulletEnabled val="1"/>
        </dgm:presLayoutVars>
      </dgm:prSet>
      <dgm:spPr/>
    </dgm:pt>
    <dgm:pt modelId="{F1374971-053D-452C-85A5-02A28C8D78E6}" type="pres">
      <dgm:prSet presAssocID="{52C5FE7D-5C98-4CEA-A815-A9FD5D4BF3DA}" presName="sibTrans" presStyleCnt="0"/>
      <dgm:spPr/>
    </dgm:pt>
    <dgm:pt modelId="{49213184-B501-4F14-B668-64A88FD35869}" type="pres">
      <dgm:prSet presAssocID="{D5606A76-B51D-4B12-BEB0-CB8690D0338B}" presName="composite" presStyleCnt="0">
        <dgm:presLayoutVars>
          <dgm:chMax val="1"/>
          <dgm:chPref val="1"/>
        </dgm:presLayoutVars>
      </dgm:prSet>
      <dgm:spPr/>
    </dgm:pt>
    <dgm:pt modelId="{FE43B0CF-E937-4B24-88C9-A956758F48F7}" type="pres">
      <dgm:prSet presAssocID="{D5606A76-B51D-4B12-BEB0-CB8690D0338B}" presName="Accent" presStyleLbl="trAlignAcc1" presStyleIdx="5" presStyleCnt="6">
        <dgm:presLayoutVars>
          <dgm:chMax val="0"/>
          <dgm:chPref val="0"/>
        </dgm:presLayoutVars>
      </dgm:prSet>
      <dgm:spPr/>
    </dgm:pt>
    <dgm:pt modelId="{CD52ACB0-9E52-4860-8083-4DF702920EA0}" type="pres">
      <dgm:prSet presAssocID="{D5606A76-B51D-4B12-BEB0-CB8690D0338B}" presName="Image" presStyleLbl="alignImgPlace1" presStyleIdx="5" presStyleCnt="6">
        <dgm:presLayoutVars>
          <dgm:chMax val="0"/>
          <dgm:chPref val="0"/>
        </dgm:presLayoutVars>
      </dgm:prSet>
      <dgm:spPr>
        <a:blipFill rotWithShape="1">
          <a:blip xmlns:r="http://schemas.openxmlformats.org/officeDocument/2006/relationships" r:embed="rId6"/>
          <a:srcRect/>
          <a:stretch>
            <a:fillRect t="-7000" b="-7000"/>
          </a:stretch>
        </a:blipFill>
      </dgm:spPr>
    </dgm:pt>
    <dgm:pt modelId="{FC63B257-DA75-48A1-9FCD-50A33163D4F0}" type="pres">
      <dgm:prSet presAssocID="{D5606A76-B51D-4B12-BEB0-CB8690D0338B}" presName="ChildComposite" presStyleCnt="0"/>
      <dgm:spPr/>
    </dgm:pt>
    <dgm:pt modelId="{C14393AA-CCC2-42EA-B93D-2D514B10AAD4}" type="pres">
      <dgm:prSet presAssocID="{D5606A76-B51D-4B12-BEB0-CB8690D0338B}" presName="Child" presStyleLbl="node1" presStyleIdx="2" presStyleCnt="3">
        <dgm:presLayoutVars>
          <dgm:chMax val="0"/>
          <dgm:chPref val="0"/>
          <dgm:bulletEnabled val="1"/>
        </dgm:presLayoutVars>
      </dgm:prSet>
      <dgm:spPr/>
    </dgm:pt>
    <dgm:pt modelId="{611DD44B-6012-4F48-ACA1-80049CA3252C}" type="pres">
      <dgm:prSet presAssocID="{D5606A76-B51D-4B12-BEB0-CB8690D0338B}" presName="Parent" presStyleLbl="revTx" presStyleIdx="5" presStyleCnt="6">
        <dgm:presLayoutVars>
          <dgm:chMax val="1"/>
          <dgm:chPref val="0"/>
          <dgm:bulletEnabled val="1"/>
        </dgm:presLayoutVars>
      </dgm:prSet>
      <dgm:spPr/>
    </dgm:pt>
  </dgm:ptLst>
  <dgm:cxnLst>
    <dgm:cxn modelId="{736C2909-0669-43CB-A75D-96ACF361D30B}" type="presOf" srcId="{648AFA00-35E2-414B-A719-955D87B0EAED}" destId="{D9A24430-D0A3-45A2-97AF-3A7860C119CF}" srcOrd="0" destOrd="0" presId="urn:microsoft.com/office/officeart/2008/layout/CaptionedPictures"/>
    <dgm:cxn modelId="{DFAC7212-ADB6-49AD-A1EE-33B4492BD772}" type="presOf" srcId="{D5606A76-B51D-4B12-BEB0-CB8690D0338B}" destId="{611DD44B-6012-4F48-ACA1-80049CA3252C}" srcOrd="0" destOrd="0" presId="urn:microsoft.com/office/officeart/2008/layout/CaptionedPictures"/>
    <dgm:cxn modelId="{1BE7E812-3848-404F-9DF4-3F8206C4B3E3}" type="presOf" srcId="{60E6017B-949B-4D2C-8393-FD06C5E61053}" destId="{5F519B59-797F-489B-9D59-9A8723AA6960}" srcOrd="0" destOrd="0" presId="urn:microsoft.com/office/officeart/2008/layout/CaptionedPictures"/>
    <dgm:cxn modelId="{A4DBBD16-4918-4C1F-9223-AE86A64A4DCE}" type="presOf" srcId="{ED276878-BC42-4F6F-9B43-F22677E9E294}" destId="{CFACA6A8-33F7-470F-A1C3-6846284015E0}" srcOrd="0" destOrd="1" presId="urn:microsoft.com/office/officeart/2008/layout/CaptionedPictures"/>
    <dgm:cxn modelId="{8047D518-2D7C-4971-BD34-D4F8A671FCE9}" type="presOf" srcId="{F9E531F3-5E30-4A57-8C40-D5F66DFB9855}" destId="{DD4A7DE1-CB66-4044-BC60-6180C9F82C26}" srcOrd="0" destOrd="1" presId="urn:microsoft.com/office/officeart/2008/layout/CaptionedPictures"/>
    <dgm:cxn modelId="{F0E81C2C-11F7-427C-83E7-CB5B097E30B9}" srcId="{ECA9A451-0590-4EC1-AE2D-104FFF102788}" destId="{D5606A76-B51D-4B12-BEB0-CB8690D0338B}" srcOrd="5" destOrd="0" parTransId="{600873EA-BFF1-46F1-90C5-ED74AC966655}" sibTransId="{09673954-FD0A-4C8F-AE20-B1D37385A4E9}"/>
    <dgm:cxn modelId="{92B17F38-3235-4E1D-8B50-C4D5CF8EADC6}" srcId="{ECA9A451-0590-4EC1-AE2D-104FFF102788}" destId="{ECF13839-B4F5-40D8-B8EB-42EE1E408EC5}" srcOrd="2" destOrd="0" parTransId="{C3140C31-6CD2-4978-8BED-A936FB8FDA9F}" sibTransId="{B83753A0-7CC8-4A3A-B33F-81D16411DEAC}"/>
    <dgm:cxn modelId="{AB6F885B-7F4F-4604-8937-22D9CF87DC8B}" type="presOf" srcId="{ECF13839-B4F5-40D8-B8EB-42EE1E408EC5}" destId="{F31940E2-A356-4DEE-B5E9-DAF1EA4EAE75}" srcOrd="0" destOrd="0" presId="urn:microsoft.com/office/officeart/2008/layout/CaptionedPictures"/>
    <dgm:cxn modelId="{DBF0B760-6E77-40B1-BE70-32D179F264B3}" srcId="{ECF13839-B4F5-40D8-B8EB-42EE1E408EC5}" destId="{9BC70522-BBCC-4CA2-9965-F6A4220B5036}" srcOrd="0" destOrd="0" parTransId="{52A73618-5077-41B9-B43E-AF7CE3D1D210}" sibTransId="{A55F555D-10DE-440D-89F3-0271FE830D1F}"/>
    <dgm:cxn modelId="{CB6F4261-26C6-4CEF-976A-3183F6C2CC16}" srcId="{DBD3F9F0-4227-475A-8740-04A01222F8CA}" destId="{60E6017B-949B-4D2C-8393-FD06C5E61053}" srcOrd="0" destOrd="0" parTransId="{DD132D8C-202E-41E7-BFD7-94CBB11AEDCD}" sibTransId="{0D9CC6F6-8AA1-4A30-82FC-A969EC5D3897}"/>
    <dgm:cxn modelId="{366E1363-9D88-4D15-ABAA-E2F3C2896911}" type="presOf" srcId="{572F5D93-EE9D-4A13-8A79-441D66274218}" destId="{5F519B59-797F-489B-9D59-9A8723AA6960}" srcOrd="0" destOrd="1" presId="urn:microsoft.com/office/officeart/2008/layout/CaptionedPictures"/>
    <dgm:cxn modelId="{109C6574-ABA2-42DB-9D3C-A3714E73E91C}" type="presOf" srcId="{ECA9A451-0590-4EC1-AE2D-104FFF102788}" destId="{16B5DFCE-B25A-404B-8955-30FA2D92B5F0}" srcOrd="0" destOrd="0" presId="urn:microsoft.com/office/officeart/2008/layout/CaptionedPictures"/>
    <dgm:cxn modelId="{5E64BC76-3671-46D3-84C0-F2FB3C959AE7}" srcId="{F9557136-29F7-4FB7-AC3D-31741FE11539}" destId="{4FAB516B-F7B3-452D-8966-1F8AC3D4D3FA}" srcOrd="0" destOrd="0" parTransId="{C580E8C5-2A73-4301-BAFC-E3E2220E380D}" sibTransId="{1CEE16C7-8E24-414B-A9F7-4CE0928C8067}"/>
    <dgm:cxn modelId="{6C48E481-FF1F-4F14-B0F1-230B48E5B7B0}" srcId="{ECA9A451-0590-4EC1-AE2D-104FFF102788}" destId="{DBD3F9F0-4227-475A-8740-04A01222F8CA}" srcOrd="0" destOrd="0" parTransId="{73677CC1-44C4-4F47-9FEF-38E129AC8C79}" sibTransId="{0797642B-0C5C-451C-AA00-0BF3DE08ED01}"/>
    <dgm:cxn modelId="{4F2B5D8B-EEB5-4413-9F0E-B2A4B040C355}" type="presOf" srcId="{3C0E688E-6795-432D-8346-990106D8CDCB}" destId="{2C5415CA-964D-4751-9423-BC318E8D1387}" srcOrd="0" destOrd="0" presId="urn:microsoft.com/office/officeart/2008/layout/CaptionedPictures"/>
    <dgm:cxn modelId="{B4E05191-DCCD-4107-974D-77A96A692CC0}" srcId="{ECF13839-B4F5-40D8-B8EB-42EE1E408EC5}" destId="{ED276878-BC42-4F6F-9B43-F22677E9E294}" srcOrd="1" destOrd="0" parTransId="{6AE20F18-9B4C-4588-B3D8-67D04555A968}" sibTransId="{0A57880C-BA8F-4350-85F0-7BFDABA8BA28}"/>
    <dgm:cxn modelId="{5A750E97-1825-4503-B7D1-F1CA5C741B55}" srcId="{ECA9A451-0590-4EC1-AE2D-104FFF102788}" destId="{3C0E688E-6795-432D-8346-990106D8CDCB}" srcOrd="4" destOrd="0" parTransId="{1D607468-EE72-4EF4-8E7D-C9555F058A43}" sibTransId="{52C5FE7D-5C98-4CEA-A815-A9FD5D4BF3DA}"/>
    <dgm:cxn modelId="{49FEFE9D-EBC3-4AFB-96FB-B8AD8250347F}" srcId="{ECA9A451-0590-4EC1-AE2D-104FFF102788}" destId="{648AFA00-35E2-414B-A719-955D87B0EAED}" srcOrd="3" destOrd="0" parTransId="{362DC408-26F2-4181-B833-93E964FC63F4}" sibTransId="{44EBB1F1-88DE-49A6-94EC-2CF63985742A}"/>
    <dgm:cxn modelId="{C48C59B9-419A-4441-83E4-EB6FA2FB2F0B}" srcId="{DBD3F9F0-4227-475A-8740-04A01222F8CA}" destId="{572F5D93-EE9D-4A13-8A79-441D66274218}" srcOrd="1" destOrd="0" parTransId="{29FF4D84-6D41-4FA0-A99B-E6DBA94FE843}" sibTransId="{764BF920-E1DF-4684-A7CD-A52C7094B55B}"/>
    <dgm:cxn modelId="{2D811DC9-4DAF-49BC-908F-0856688FD53C}" type="presOf" srcId="{4FAB516B-F7B3-452D-8966-1F8AC3D4D3FA}" destId="{DD4A7DE1-CB66-4044-BC60-6180C9F82C26}" srcOrd="0" destOrd="0" presId="urn:microsoft.com/office/officeart/2008/layout/CaptionedPictures"/>
    <dgm:cxn modelId="{A11CCFE1-13CA-4A04-9499-0F9C49A2DFBC}" type="presOf" srcId="{DBD3F9F0-4227-475A-8740-04A01222F8CA}" destId="{4D4C30C6-6236-4B44-862A-B257A1427331}" srcOrd="0" destOrd="0" presId="urn:microsoft.com/office/officeart/2008/layout/CaptionedPictures"/>
    <dgm:cxn modelId="{DE7CA4E3-B53F-4DBC-941B-534349F5D5AE}" srcId="{ECA9A451-0590-4EC1-AE2D-104FFF102788}" destId="{F9557136-29F7-4FB7-AC3D-31741FE11539}" srcOrd="1" destOrd="0" parTransId="{5C4A1642-45DE-493E-962B-53F2F33E890D}" sibTransId="{57235222-0E19-4526-9601-A5A719006220}"/>
    <dgm:cxn modelId="{2B0EC5F4-2B4E-4DB1-8247-81E0D82766E4}" srcId="{F9557136-29F7-4FB7-AC3D-31741FE11539}" destId="{F9E531F3-5E30-4A57-8C40-D5F66DFB9855}" srcOrd="1" destOrd="0" parTransId="{6DD025EB-F581-4472-8238-D79E85CF09D8}" sibTransId="{DED684DA-125F-4532-8DBF-60FF60B4367D}"/>
    <dgm:cxn modelId="{D03352F8-5C5E-4B00-B5AE-49BB6070779F}" type="presOf" srcId="{F9557136-29F7-4FB7-AC3D-31741FE11539}" destId="{2593AED4-54B3-46C6-B3D7-D4C90CF217A0}" srcOrd="0" destOrd="0" presId="urn:microsoft.com/office/officeart/2008/layout/CaptionedPictures"/>
    <dgm:cxn modelId="{75066EF9-1042-476B-9BFF-C409EA7BD61A}" type="presOf" srcId="{9BC70522-BBCC-4CA2-9965-F6A4220B5036}" destId="{CFACA6A8-33F7-470F-A1C3-6846284015E0}" srcOrd="0" destOrd="0" presId="urn:microsoft.com/office/officeart/2008/layout/CaptionedPictures"/>
    <dgm:cxn modelId="{D0BACEFA-D377-4274-8A81-A0B7244A0B5E}" type="presParOf" srcId="{16B5DFCE-B25A-404B-8955-30FA2D92B5F0}" destId="{90AC6E8B-84BD-4A51-BFA1-D5972C0352CE}" srcOrd="0" destOrd="0" presId="urn:microsoft.com/office/officeart/2008/layout/CaptionedPictures"/>
    <dgm:cxn modelId="{7C083C7C-7680-4F40-94B8-14D0BB1D00F8}" type="presParOf" srcId="{90AC6E8B-84BD-4A51-BFA1-D5972C0352CE}" destId="{0CB8A09E-912A-45D0-AAB8-3D787E88CFC8}" srcOrd="0" destOrd="0" presId="urn:microsoft.com/office/officeart/2008/layout/CaptionedPictures"/>
    <dgm:cxn modelId="{FCEF19C9-3630-4829-A157-17B351AD08D0}" type="presParOf" srcId="{90AC6E8B-84BD-4A51-BFA1-D5972C0352CE}" destId="{BEA155DE-FE0B-4515-B636-CA5BD54C51E3}" srcOrd="1" destOrd="0" presId="urn:microsoft.com/office/officeart/2008/layout/CaptionedPictures"/>
    <dgm:cxn modelId="{B3A62B89-5571-40B7-9730-06C29D839872}" type="presParOf" srcId="{90AC6E8B-84BD-4A51-BFA1-D5972C0352CE}" destId="{DBEF2FF8-83DD-4B2B-BCB0-71FBEFFD1B9D}" srcOrd="2" destOrd="0" presId="urn:microsoft.com/office/officeart/2008/layout/CaptionedPictures"/>
    <dgm:cxn modelId="{507B3E92-157C-4B28-9C00-0DD544C0A8EC}" type="presParOf" srcId="{DBEF2FF8-83DD-4B2B-BCB0-71FBEFFD1B9D}" destId="{5F519B59-797F-489B-9D59-9A8723AA6960}" srcOrd="0" destOrd="0" presId="urn:microsoft.com/office/officeart/2008/layout/CaptionedPictures"/>
    <dgm:cxn modelId="{885938FC-4AC1-4BCD-A0E5-E884CC640B64}" type="presParOf" srcId="{DBEF2FF8-83DD-4B2B-BCB0-71FBEFFD1B9D}" destId="{4D4C30C6-6236-4B44-862A-B257A1427331}" srcOrd="1" destOrd="0" presId="urn:microsoft.com/office/officeart/2008/layout/CaptionedPictures"/>
    <dgm:cxn modelId="{1686AD46-32C4-4E75-8EB2-C0A207B7680F}" type="presParOf" srcId="{16B5DFCE-B25A-404B-8955-30FA2D92B5F0}" destId="{E435F92F-A9FF-4D36-80F5-1938856C3A24}" srcOrd="1" destOrd="0" presId="urn:microsoft.com/office/officeart/2008/layout/CaptionedPictures"/>
    <dgm:cxn modelId="{BB9AAFA3-7E3A-42B1-BE4A-610605684EDA}" type="presParOf" srcId="{16B5DFCE-B25A-404B-8955-30FA2D92B5F0}" destId="{B15B514E-F210-4E9F-A494-AC09686F8D21}" srcOrd="2" destOrd="0" presId="urn:microsoft.com/office/officeart/2008/layout/CaptionedPictures"/>
    <dgm:cxn modelId="{1353A5AF-7C10-405E-B354-874217A27693}" type="presParOf" srcId="{B15B514E-F210-4E9F-A494-AC09686F8D21}" destId="{CFD29BD2-CED1-4C04-B7B9-D54522410AB7}" srcOrd="0" destOrd="0" presId="urn:microsoft.com/office/officeart/2008/layout/CaptionedPictures"/>
    <dgm:cxn modelId="{98EE4BED-7E83-481E-863F-B3E49B4E0E65}" type="presParOf" srcId="{B15B514E-F210-4E9F-A494-AC09686F8D21}" destId="{56DDAB79-D794-466F-8400-40063B98865E}" srcOrd="1" destOrd="0" presId="urn:microsoft.com/office/officeart/2008/layout/CaptionedPictures"/>
    <dgm:cxn modelId="{7F399595-78F9-43A5-9428-197908310883}" type="presParOf" srcId="{B15B514E-F210-4E9F-A494-AC09686F8D21}" destId="{8DB3E2C7-5CDD-48B0-A98E-41D093D4BA54}" srcOrd="2" destOrd="0" presId="urn:microsoft.com/office/officeart/2008/layout/CaptionedPictures"/>
    <dgm:cxn modelId="{37163D75-996B-4F3C-82E2-05DF3C7353C3}" type="presParOf" srcId="{8DB3E2C7-5CDD-48B0-A98E-41D093D4BA54}" destId="{DD4A7DE1-CB66-4044-BC60-6180C9F82C26}" srcOrd="0" destOrd="0" presId="urn:microsoft.com/office/officeart/2008/layout/CaptionedPictures"/>
    <dgm:cxn modelId="{2D7187DC-B206-4CF3-8438-81F1CC0A2ACB}" type="presParOf" srcId="{8DB3E2C7-5CDD-48B0-A98E-41D093D4BA54}" destId="{2593AED4-54B3-46C6-B3D7-D4C90CF217A0}" srcOrd="1" destOrd="0" presId="urn:microsoft.com/office/officeart/2008/layout/CaptionedPictures"/>
    <dgm:cxn modelId="{70D26565-BFE4-4BE2-B102-2B8AD16966BA}" type="presParOf" srcId="{16B5DFCE-B25A-404B-8955-30FA2D92B5F0}" destId="{4B5D951E-DD94-4EC7-81FF-513E64A02FED}" srcOrd="3" destOrd="0" presId="urn:microsoft.com/office/officeart/2008/layout/CaptionedPictures"/>
    <dgm:cxn modelId="{516B59C9-8B7E-4ED7-8F13-E2C8D9729910}" type="presParOf" srcId="{16B5DFCE-B25A-404B-8955-30FA2D92B5F0}" destId="{503F0C6E-D985-423F-B245-171B503CB86E}" srcOrd="4" destOrd="0" presId="urn:microsoft.com/office/officeart/2008/layout/CaptionedPictures"/>
    <dgm:cxn modelId="{9D237C8C-7A79-4A20-83F6-B2CB4F9C81DB}" type="presParOf" srcId="{503F0C6E-D985-423F-B245-171B503CB86E}" destId="{4CE70824-035E-4041-82A5-053B079E8C1A}" srcOrd="0" destOrd="0" presId="urn:microsoft.com/office/officeart/2008/layout/CaptionedPictures"/>
    <dgm:cxn modelId="{334F69D4-E8CA-4696-A18B-BDB12FFB8284}" type="presParOf" srcId="{503F0C6E-D985-423F-B245-171B503CB86E}" destId="{E2F25F1F-C0CF-4211-BFC2-CF021E0AB959}" srcOrd="1" destOrd="0" presId="urn:microsoft.com/office/officeart/2008/layout/CaptionedPictures"/>
    <dgm:cxn modelId="{0E893CB4-E05C-4E49-8606-9F307F0175BB}" type="presParOf" srcId="{503F0C6E-D985-423F-B245-171B503CB86E}" destId="{1C5D0053-7385-4605-B17B-4A0775E78BCC}" srcOrd="2" destOrd="0" presId="urn:microsoft.com/office/officeart/2008/layout/CaptionedPictures"/>
    <dgm:cxn modelId="{7DE3E464-2E0E-4FBF-9E20-25EDE3AFA8D7}" type="presParOf" srcId="{1C5D0053-7385-4605-B17B-4A0775E78BCC}" destId="{CFACA6A8-33F7-470F-A1C3-6846284015E0}" srcOrd="0" destOrd="0" presId="urn:microsoft.com/office/officeart/2008/layout/CaptionedPictures"/>
    <dgm:cxn modelId="{A48ECFB7-1617-475C-B0B3-1088E4735449}" type="presParOf" srcId="{1C5D0053-7385-4605-B17B-4A0775E78BCC}" destId="{F31940E2-A356-4DEE-B5E9-DAF1EA4EAE75}" srcOrd="1" destOrd="0" presId="urn:microsoft.com/office/officeart/2008/layout/CaptionedPictures"/>
    <dgm:cxn modelId="{4856525A-E7F9-4E53-85E9-65DB6C443819}" type="presParOf" srcId="{16B5DFCE-B25A-404B-8955-30FA2D92B5F0}" destId="{FEEB0A67-FB52-4774-8FAA-DEC36A8224BE}" srcOrd="5" destOrd="0" presId="urn:microsoft.com/office/officeart/2008/layout/CaptionedPictures"/>
    <dgm:cxn modelId="{BD3EC6D1-C013-4DAB-8FA0-45F46EE051B0}" type="presParOf" srcId="{16B5DFCE-B25A-404B-8955-30FA2D92B5F0}" destId="{1CFE2348-1C8A-4F6C-B129-4E452FE0087B}" srcOrd="6" destOrd="0" presId="urn:microsoft.com/office/officeart/2008/layout/CaptionedPictures"/>
    <dgm:cxn modelId="{56237A91-957E-4DF9-A907-FE51007917E1}" type="presParOf" srcId="{1CFE2348-1C8A-4F6C-B129-4E452FE0087B}" destId="{9690A50F-502F-487F-9C9E-ED8FAE39D15B}" srcOrd="0" destOrd="0" presId="urn:microsoft.com/office/officeart/2008/layout/CaptionedPictures"/>
    <dgm:cxn modelId="{2BA8A9E5-A5F8-479C-AED5-85FD792BB5CB}" type="presParOf" srcId="{1CFE2348-1C8A-4F6C-B129-4E452FE0087B}" destId="{516711EE-0D63-4517-AA55-2B35608D6DB1}" srcOrd="1" destOrd="0" presId="urn:microsoft.com/office/officeart/2008/layout/CaptionedPictures"/>
    <dgm:cxn modelId="{47C9073A-6103-49BD-95DF-FCD9F4960621}" type="presParOf" srcId="{1CFE2348-1C8A-4F6C-B129-4E452FE0087B}" destId="{47D14D9F-5BFE-43CE-959A-794CDF7076A7}" srcOrd="2" destOrd="0" presId="urn:microsoft.com/office/officeart/2008/layout/CaptionedPictures"/>
    <dgm:cxn modelId="{99F7F3AA-A964-4BA6-8F63-C50F39B9582F}" type="presParOf" srcId="{47D14D9F-5BFE-43CE-959A-794CDF7076A7}" destId="{41BC1660-1722-491A-AF6B-A9F1142C34DB}" srcOrd="0" destOrd="0" presId="urn:microsoft.com/office/officeart/2008/layout/CaptionedPictures"/>
    <dgm:cxn modelId="{E4456B55-48A2-4CBE-BE16-7D1E2A28D47A}" type="presParOf" srcId="{47D14D9F-5BFE-43CE-959A-794CDF7076A7}" destId="{D9A24430-D0A3-45A2-97AF-3A7860C119CF}" srcOrd="1" destOrd="0" presId="urn:microsoft.com/office/officeart/2008/layout/CaptionedPictures"/>
    <dgm:cxn modelId="{D5C5447B-3B3B-4821-82B6-F61139D09497}" type="presParOf" srcId="{16B5DFCE-B25A-404B-8955-30FA2D92B5F0}" destId="{2446E198-6B78-44A7-A55F-271DE272EDA8}" srcOrd="7" destOrd="0" presId="urn:microsoft.com/office/officeart/2008/layout/CaptionedPictures"/>
    <dgm:cxn modelId="{7ACBD15B-3158-42A2-A18D-B967EF024D3E}" type="presParOf" srcId="{16B5DFCE-B25A-404B-8955-30FA2D92B5F0}" destId="{E60577B4-31C4-4764-90E5-E44476CC66DA}" srcOrd="8" destOrd="0" presId="urn:microsoft.com/office/officeart/2008/layout/CaptionedPictures"/>
    <dgm:cxn modelId="{AB205B72-DCCB-4925-A862-D4B34BC2EB3D}" type="presParOf" srcId="{E60577B4-31C4-4764-90E5-E44476CC66DA}" destId="{90F7162D-35BB-45E6-84B2-9E165314A858}" srcOrd="0" destOrd="0" presId="urn:microsoft.com/office/officeart/2008/layout/CaptionedPictures"/>
    <dgm:cxn modelId="{AE0F8C78-2630-4153-A835-032F71BBE873}" type="presParOf" srcId="{E60577B4-31C4-4764-90E5-E44476CC66DA}" destId="{FCD1DD46-F783-4E81-9CBF-A5C156F34667}" srcOrd="1" destOrd="0" presId="urn:microsoft.com/office/officeart/2008/layout/CaptionedPictures"/>
    <dgm:cxn modelId="{513B44F8-8FC8-41EA-9840-3CA949E26C27}" type="presParOf" srcId="{E60577B4-31C4-4764-90E5-E44476CC66DA}" destId="{8FE83490-7B93-40C8-9297-EEEB71AE8FF0}" srcOrd="2" destOrd="0" presId="urn:microsoft.com/office/officeart/2008/layout/CaptionedPictures"/>
    <dgm:cxn modelId="{6FA9B983-9156-42E7-B4A3-A5C92AED4F22}" type="presParOf" srcId="{8FE83490-7B93-40C8-9297-EEEB71AE8FF0}" destId="{4F9B6310-4F64-45E8-BA35-8B3E24AD467B}" srcOrd="0" destOrd="0" presId="urn:microsoft.com/office/officeart/2008/layout/CaptionedPictures"/>
    <dgm:cxn modelId="{213BCE14-CAB2-48DE-9FBE-48E46A7F5D38}" type="presParOf" srcId="{8FE83490-7B93-40C8-9297-EEEB71AE8FF0}" destId="{2C5415CA-964D-4751-9423-BC318E8D1387}" srcOrd="1" destOrd="0" presId="urn:microsoft.com/office/officeart/2008/layout/CaptionedPictures"/>
    <dgm:cxn modelId="{49E3B9B5-7D49-406E-8083-016DCB5B3BC4}" type="presParOf" srcId="{16B5DFCE-B25A-404B-8955-30FA2D92B5F0}" destId="{F1374971-053D-452C-85A5-02A28C8D78E6}" srcOrd="9" destOrd="0" presId="urn:microsoft.com/office/officeart/2008/layout/CaptionedPictures"/>
    <dgm:cxn modelId="{80B3D7B6-B740-4745-A9D7-B8816666467B}" type="presParOf" srcId="{16B5DFCE-B25A-404B-8955-30FA2D92B5F0}" destId="{49213184-B501-4F14-B668-64A88FD35869}" srcOrd="10" destOrd="0" presId="urn:microsoft.com/office/officeart/2008/layout/CaptionedPictures"/>
    <dgm:cxn modelId="{F1EA0AAF-717D-482F-938B-A2FFB397DFDC}" type="presParOf" srcId="{49213184-B501-4F14-B668-64A88FD35869}" destId="{FE43B0CF-E937-4B24-88C9-A956758F48F7}" srcOrd="0" destOrd="0" presId="urn:microsoft.com/office/officeart/2008/layout/CaptionedPictures"/>
    <dgm:cxn modelId="{1B9C8A4D-D3CA-4807-9A2A-E1FE596EC16C}" type="presParOf" srcId="{49213184-B501-4F14-B668-64A88FD35869}" destId="{CD52ACB0-9E52-4860-8083-4DF702920EA0}" srcOrd="1" destOrd="0" presId="urn:microsoft.com/office/officeart/2008/layout/CaptionedPictures"/>
    <dgm:cxn modelId="{2C6FAB9B-8E45-4728-B969-D4ADCB3EB597}" type="presParOf" srcId="{49213184-B501-4F14-B668-64A88FD35869}" destId="{FC63B257-DA75-48A1-9FCD-50A33163D4F0}" srcOrd="2" destOrd="0" presId="urn:microsoft.com/office/officeart/2008/layout/CaptionedPictures"/>
    <dgm:cxn modelId="{3412B506-5C4A-4D3D-8EA7-8663AA8DC64E}" type="presParOf" srcId="{FC63B257-DA75-48A1-9FCD-50A33163D4F0}" destId="{C14393AA-CCC2-42EA-B93D-2D514B10AAD4}" srcOrd="0" destOrd="0" presId="urn:microsoft.com/office/officeart/2008/layout/CaptionedPictures"/>
    <dgm:cxn modelId="{C96F0A1D-69BD-4638-AFCF-B2F3F591A97D}" type="presParOf" srcId="{FC63B257-DA75-48A1-9FCD-50A33163D4F0}" destId="{611DD44B-6012-4F48-ACA1-80049CA3252C}"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1AB36-231F-4716-990F-DCB4CB5B88B4}">
      <dsp:nvSpPr>
        <dsp:cNvPr id="0" name=""/>
        <dsp:cNvSpPr/>
      </dsp:nvSpPr>
      <dsp:spPr>
        <a:xfrm>
          <a:off x="0" y="169333"/>
          <a:ext cx="8128000" cy="5079999"/>
        </a:xfrm>
        <a:prstGeom prst="swooshArrow">
          <a:avLst>
            <a:gd name="adj1" fmla="val 25000"/>
            <a:gd name="adj2" fmla="val 25000"/>
          </a:avLst>
        </a:prstGeom>
        <a:solidFill>
          <a:schemeClr val="accent3"/>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12EAD71-CF35-4734-B21E-C34C8A60BE34}">
      <dsp:nvSpPr>
        <dsp:cNvPr id="0" name=""/>
        <dsp:cNvSpPr/>
      </dsp:nvSpPr>
      <dsp:spPr>
        <a:xfrm>
          <a:off x="1032256" y="3675549"/>
          <a:ext cx="211328" cy="211328"/>
        </a:xfrm>
        <a:prstGeom prst="ellipse">
          <a:avLst/>
        </a:prstGeom>
        <a:gradFill rotWithShape="0">
          <a:gsLst>
            <a:gs pos="0">
              <a:schemeClr val="accent3">
                <a:shade val="50000"/>
                <a:hueOff val="0"/>
                <a:satOff val="0"/>
                <a:lumOff val="0"/>
                <a:alphaOff val="0"/>
                <a:tint val="100000"/>
                <a:shade val="100000"/>
                <a:satMod val="130000"/>
              </a:schemeClr>
            </a:gs>
            <a:gs pos="100000">
              <a:schemeClr val="accent3">
                <a:shade val="5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E0B41F11-73BF-414F-B7F6-4FA81F9CFFFF}">
      <dsp:nvSpPr>
        <dsp:cNvPr id="0" name=""/>
        <dsp:cNvSpPr/>
      </dsp:nvSpPr>
      <dsp:spPr>
        <a:xfrm>
          <a:off x="1137920" y="3781213"/>
          <a:ext cx="1893824" cy="1468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978" tIns="0" rIns="0" bIns="0" numCol="1" spcCol="1270" anchor="t" anchorCtr="0">
          <a:noAutofit/>
        </a:bodyPr>
        <a:lstStyle/>
        <a:p>
          <a:pPr marL="0" lvl="0" indent="0" algn="l" defTabSz="1111250">
            <a:lnSpc>
              <a:spcPct val="90000"/>
            </a:lnSpc>
            <a:spcBef>
              <a:spcPct val="0"/>
            </a:spcBef>
            <a:spcAft>
              <a:spcPct val="35000"/>
            </a:spcAft>
            <a:buSzPts val="1700"/>
            <a:buNone/>
          </a:pPr>
          <a:r>
            <a:rPr lang="en-US" sz="2500" b="1" kern="1200" dirty="0"/>
            <a:t>Data Collection</a:t>
          </a:r>
          <a:endParaRPr lang="en-IN" sz="2500" b="1" kern="1200" dirty="0"/>
        </a:p>
      </dsp:txBody>
      <dsp:txXfrm>
        <a:off x="1137920" y="3781213"/>
        <a:ext cx="1893824" cy="1468120"/>
      </dsp:txXfrm>
    </dsp:sp>
    <dsp:sp modelId="{C676BDFC-98E8-45FE-A957-0BDBFB670B0E}">
      <dsp:nvSpPr>
        <dsp:cNvPr id="0" name=""/>
        <dsp:cNvSpPr/>
      </dsp:nvSpPr>
      <dsp:spPr>
        <a:xfrm>
          <a:off x="2897632" y="2294805"/>
          <a:ext cx="382016" cy="382016"/>
        </a:xfrm>
        <a:prstGeom prst="ellipse">
          <a:avLst/>
        </a:prstGeom>
        <a:gradFill rotWithShape="0">
          <a:gsLst>
            <a:gs pos="0">
              <a:schemeClr val="accent3">
                <a:shade val="50000"/>
                <a:hueOff val="178371"/>
                <a:satOff val="-2846"/>
                <a:lumOff val="27405"/>
                <a:alphaOff val="0"/>
                <a:tint val="100000"/>
                <a:shade val="100000"/>
                <a:satMod val="130000"/>
              </a:schemeClr>
            </a:gs>
            <a:gs pos="100000">
              <a:schemeClr val="accent3">
                <a:shade val="50000"/>
                <a:hueOff val="178371"/>
                <a:satOff val="-2846"/>
                <a:lumOff val="27405"/>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2B77001D-F1D3-4C12-8ED8-A0F399036FDF}">
      <dsp:nvSpPr>
        <dsp:cNvPr id="0" name=""/>
        <dsp:cNvSpPr/>
      </dsp:nvSpPr>
      <dsp:spPr>
        <a:xfrm>
          <a:off x="3088640" y="2485813"/>
          <a:ext cx="1950720" cy="27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422" tIns="0" rIns="0" bIns="0" numCol="1" spcCol="1270" anchor="t" anchorCtr="0">
          <a:noAutofit/>
        </a:bodyPr>
        <a:lstStyle/>
        <a:p>
          <a:pPr marL="0" lvl="0" indent="0" algn="l" defTabSz="1111250">
            <a:lnSpc>
              <a:spcPct val="90000"/>
            </a:lnSpc>
            <a:spcBef>
              <a:spcPct val="0"/>
            </a:spcBef>
            <a:spcAft>
              <a:spcPct val="35000"/>
            </a:spcAft>
            <a:buSzPts val="1700"/>
            <a:buNone/>
          </a:pPr>
          <a:r>
            <a:rPr lang="en-US" sz="2500" b="1" kern="1200" dirty="0"/>
            <a:t>Data </a:t>
          </a:r>
        </a:p>
        <a:p>
          <a:pPr marL="0" lvl="0" indent="0" algn="l" defTabSz="1111250">
            <a:lnSpc>
              <a:spcPct val="90000"/>
            </a:lnSpc>
            <a:spcBef>
              <a:spcPct val="0"/>
            </a:spcBef>
            <a:spcAft>
              <a:spcPct val="35000"/>
            </a:spcAft>
            <a:buSzPts val="1700"/>
            <a:buNone/>
          </a:pPr>
          <a:r>
            <a:rPr lang="en-US" sz="2500" b="1" kern="1200" dirty="0"/>
            <a:t>Pre- Processing</a:t>
          </a:r>
          <a:endParaRPr lang="en-IN" sz="2500" b="1" kern="1200" dirty="0"/>
        </a:p>
      </dsp:txBody>
      <dsp:txXfrm>
        <a:off x="3088640" y="2485813"/>
        <a:ext cx="1950720" cy="2763519"/>
      </dsp:txXfrm>
    </dsp:sp>
    <dsp:sp modelId="{7AE2A758-AED5-49AE-92EE-E9AA6A3F7C1A}">
      <dsp:nvSpPr>
        <dsp:cNvPr id="0" name=""/>
        <dsp:cNvSpPr/>
      </dsp:nvSpPr>
      <dsp:spPr>
        <a:xfrm>
          <a:off x="5140960" y="1454573"/>
          <a:ext cx="528320" cy="528320"/>
        </a:xfrm>
        <a:prstGeom prst="ellipse">
          <a:avLst/>
        </a:prstGeom>
        <a:gradFill rotWithShape="0">
          <a:gsLst>
            <a:gs pos="0">
              <a:schemeClr val="accent3">
                <a:shade val="50000"/>
                <a:hueOff val="178371"/>
                <a:satOff val="-2846"/>
                <a:lumOff val="27405"/>
                <a:alphaOff val="0"/>
                <a:tint val="100000"/>
                <a:shade val="100000"/>
                <a:satMod val="130000"/>
              </a:schemeClr>
            </a:gs>
            <a:gs pos="100000">
              <a:schemeClr val="accent3">
                <a:shade val="50000"/>
                <a:hueOff val="178371"/>
                <a:satOff val="-2846"/>
                <a:lumOff val="27405"/>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F4FDB0C-109F-404D-B747-9D0462056CF6}">
      <dsp:nvSpPr>
        <dsp:cNvPr id="0" name=""/>
        <dsp:cNvSpPr/>
      </dsp:nvSpPr>
      <dsp:spPr>
        <a:xfrm>
          <a:off x="5405120" y="1718733"/>
          <a:ext cx="1950720" cy="353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946" tIns="0" rIns="0" bIns="0" numCol="1" spcCol="1270" anchor="t" anchorCtr="0">
          <a:noAutofit/>
        </a:bodyPr>
        <a:lstStyle/>
        <a:p>
          <a:pPr marL="0" lvl="0" indent="0" algn="l" defTabSz="1111250">
            <a:lnSpc>
              <a:spcPct val="90000"/>
            </a:lnSpc>
            <a:spcBef>
              <a:spcPct val="0"/>
            </a:spcBef>
            <a:spcAft>
              <a:spcPct val="35000"/>
            </a:spcAft>
            <a:buSzPts val="1700"/>
            <a:buNone/>
          </a:pPr>
          <a:r>
            <a:rPr lang="en-US" sz="2500" b="1" kern="1200" dirty="0"/>
            <a:t>Optimal Case</a:t>
          </a:r>
          <a:endParaRPr lang="en-IN" sz="2500" b="1" kern="1200" dirty="0"/>
        </a:p>
      </dsp:txBody>
      <dsp:txXfrm>
        <a:off x="5405120" y="1718733"/>
        <a:ext cx="1950720" cy="3530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B8A09E-912A-45D0-AAB8-3D787E88CFC8}">
      <dsp:nvSpPr>
        <dsp:cNvPr id="0" name=""/>
        <dsp:cNvSpPr/>
      </dsp:nvSpPr>
      <dsp:spPr>
        <a:xfrm>
          <a:off x="771777" y="105761"/>
          <a:ext cx="2386521" cy="2807672"/>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EA155DE-FE0B-4515-B636-CA5BD54C51E3}">
      <dsp:nvSpPr>
        <dsp:cNvPr id="0" name=""/>
        <dsp:cNvSpPr/>
      </dsp:nvSpPr>
      <dsp:spPr>
        <a:xfrm>
          <a:off x="891103" y="218068"/>
          <a:ext cx="2147869" cy="1824987"/>
        </a:xfrm>
        <a:prstGeom prst="rect">
          <a:avLst/>
        </a:prstGeom>
        <a:blipFill rotWithShape="1">
          <a:blip xmlns:r="http://schemas.openxmlformats.org/officeDocument/2006/relationships" r:embed="rId1"/>
          <a:srcRect/>
          <a:stretch>
            <a:fillRect t="-5000" b="-5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5F519B59-797F-489B-9D59-9A8723AA6960}">
      <dsp:nvSpPr>
        <dsp:cNvPr id="0" name=""/>
        <dsp:cNvSpPr/>
      </dsp:nvSpPr>
      <dsp:spPr>
        <a:xfrm>
          <a:off x="891103" y="2323845"/>
          <a:ext cx="2147869" cy="477281"/>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kern="1200" dirty="0"/>
            <a:t>Actual- glass</a:t>
          </a:r>
        </a:p>
        <a:p>
          <a:pPr marL="0" lvl="0" indent="0" algn="l" defTabSz="533400">
            <a:lnSpc>
              <a:spcPct val="90000"/>
            </a:lnSpc>
            <a:spcBef>
              <a:spcPct val="0"/>
            </a:spcBef>
            <a:spcAft>
              <a:spcPct val="35000"/>
            </a:spcAft>
            <a:buNone/>
          </a:pPr>
          <a:r>
            <a:rPr lang="en-IN" sz="1200" kern="1200" dirty="0"/>
            <a:t>Predicted-plastic  (40 images)</a:t>
          </a:r>
        </a:p>
      </dsp:txBody>
      <dsp:txXfrm>
        <a:off x="891103" y="2323845"/>
        <a:ext cx="2147869" cy="477281"/>
      </dsp:txXfrm>
    </dsp:sp>
    <dsp:sp modelId="{4D4C30C6-6236-4B44-862A-B257A1427331}">
      <dsp:nvSpPr>
        <dsp:cNvPr id="0" name=""/>
        <dsp:cNvSpPr/>
      </dsp:nvSpPr>
      <dsp:spPr>
        <a:xfrm>
          <a:off x="891103" y="2043055"/>
          <a:ext cx="2147869" cy="280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endParaRPr lang="en-IN" sz="1300" kern="1200" dirty="0"/>
        </a:p>
      </dsp:txBody>
      <dsp:txXfrm>
        <a:off x="891103" y="2043055"/>
        <a:ext cx="2147869" cy="280789"/>
      </dsp:txXfrm>
    </dsp:sp>
    <dsp:sp modelId="{CFD29BD2-CED1-4C04-B7B9-D54522410AB7}">
      <dsp:nvSpPr>
        <dsp:cNvPr id="0" name=""/>
        <dsp:cNvSpPr/>
      </dsp:nvSpPr>
      <dsp:spPr>
        <a:xfrm>
          <a:off x="3602259" y="105761"/>
          <a:ext cx="2386521" cy="2807672"/>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6DDAB79-D794-466F-8400-40063B98865E}">
      <dsp:nvSpPr>
        <dsp:cNvPr id="0" name=""/>
        <dsp:cNvSpPr/>
      </dsp:nvSpPr>
      <dsp:spPr>
        <a:xfrm>
          <a:off x="3721585" y="218068"/>
          <a:ext cx="2147869" cy="1824987"/>
        </a:xfrm>
        <a:prstGeom prst="rect">
          <a:avLst/>
        </a:prstGeom>
        <a:blipFill rotWithShape="1">
          <a:blip xmlns:r="http://schemas.openxmlformats.org/officeDocument/2006/relationships" r:embed="rId2"/>
          <a:srcRect/>
          <a:stretch>
            <a:fillRect t="-7000" b="-7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DD4A7DE1-CB66-4044-BC60-6180C9F82C26}">
      <dsp:nvSpPr>
        <dsp:cNvPr id="0" name=""/>
        <dsp:cNvSpPr/>
      </dsp:nvSpPr>
      <dsp:spPr>
        <a:xfrm>
          <a:off x="3721585" y="2323845"/>
          <a:ext cx="2147869" cy="477281"/>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kern="1200" dirty="0"/>
            <a:t>Actual- Cardboard</a:t>
          </a:r>
        </a:p>
        <a:p>
          <a:pPr marL="0" lvl="0" indent="0" algn="l" defTabSz="533400">
            <a:lnSpc>
              <a:spcPct val="90000"/>
            </a:lnSpc>
            <a:spcBef>
              <a:spcPct val="0"/>
            </a:spcBef>
            <a:spcAft>
              <a:spcPct val="35000"/>
            </a:spcAft>
            <a:buNone/>
          </a:pPr>
          <a:r>
            <a:rPr lang="en-IN" sz="1200" kern="1200" dirty="0"/>
            <a:t>Predicted-Paper (27 images)</a:t>
          </a:r>
        </a:p>
      </dsp:txBody>
      <dsp:txXfrm>
        <a:off x="3721585" y="2323845"/>
        <a:ext cx="2147869" cy="477281"/>
      </dsp:txXfrm>
    </dsp:sp>
    <dsp:sp modelId="{2593AED4-54B3-46C6-B3D7-D4C90CF217A0}">
      <dsp:nvSpPr>
        <dsp:cNvPr id="0" name=""/>
        <dsp:cNvSpPr/>
      </dsp:nvSpPr>
      <dsp:spPr>
        <a:xfrm>
          <a:off x="3721585" y="2043055"/>
          <a:ext cx="2147869" cy="280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endParaRPr lang="en-IN" sz="1300" kern="1200" dirty="0"/>
        </a:p>
      </dsp:txBody>
      <dsp:txXfrm>
        <a:off x="3721585" y="2043055"/>
        <a:ext cx="2147869" cy="280789"/>
      </dsp:txXfrm>
    </dsp:sp>
    <dsp:sp modelId="{4CE70824-035E-4041-82A5-053B079E8C1A}">
      <dsp:nvSpPr>
        <dsp:cNvPr id="0" name=""/>
        <dsp:cNvSpPr/>
      </dsp:nvSpPr>
      <dsp:spPr>
        <a:xfrm>
          <a:off x="6432740" y="105761"/>
          <a:ext cx="2386521" cy="2807672"/>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2F25F1F-C0CF-4211-BFC2-CF021E0AB959}">
      <dsp:nvSpPr>
        <dsp:cNvPr id="0" name=""/>
        <dsp:cNvSpPr/>
      </dsp:nvSpPr>
      <dsp:spPr>
        <a:xfrm>
          <a:off x="6552067" y="218068"/>
          <a:ext cx="2147869" cy="1824987"/>
        </a:xfrm>
        <a:prstGeom prst="rect">
          <a:avLst/>
        </a:prstGeom>
        <a:blipFill rotWithShape="1">
          <a:blip xmlns:r="http://schemas.openxmlformats.org/officeDocument/2006/relationships" r:embed="rId3"/>
          <a:srcRect/>
          <a:stretch>
            <a:fillRect t="-2000" b="-2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CFACA6A8-33F7-470F-A1C3-6846284015E0}">
      <dsp:nvSpPr>
        <dsp:cNvPr id="0" name=""/>
        <dsp:cNvSpPr/>
      </dsp:nvSpPr>
      <dsp:spPr>
        <a:xfrm>
          <a:off x="6552067" y="2323845"/>
          <a:ext cx="2147869" cy="477281"/>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kern="1200" dirty="0"/>
            <a:t>Actual- plastic</a:t>
          </a:r>
        </a:p>
        <a:p>
          <a:pPr marL="0" lvl="0" indent="0" algn="l" defTabSz="533400">
            <a:lnSpc>
              <a:spcPct val="90000"/>
            </a:lnSpc>
            <a:spcBef>
              <a:spcPct val="0"/>
            </a:spcBef>
            <a:spcAft>
              <a:spcPct val="35000"/>
            </a:spcAft>
            <a:buNone/>
          </a:pPr>
          <a:r>
            <a:rPr lang="en-IN" sz="1200" kern="1200" dirty="0"/>
            <a:t>Predicted-glass (34 images)</a:t>
          </a:r>
        </a:p>
      </dsp:txBody>
      <dsp:txXfrm>
        <a:off x="6552067" y="2323845"/>
        <a:ext cx="2147869" cy="477281"/>
      </dsp:txXfrm>
    </dsp:sp>
    <dsp:sp modelId="{F31940E2-A356-4DEE-B5E9-DAF1EA4EAE75}">
      <dsp:nvSpPr>
        <dsp:cNvPr id="0" name=""/>
        <dsp:cNvSpPr/>
      </dsp:nvSpPr>
      <dsp:spPr>
        <a:xfrm>
          <a:off x="6552067" y="2043055"/>
          <a:ext cx="2147869" cy="280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endParaRPr lang="en-IN" sz="1300" kern="1200" dirty="0"/>
        </a:p>
      </dsp:txBody>
      <dsp:txXfrm>
        <a:off x="6552067" y="2043055"/>
        <a:ext cx="2147869" cy="280789"/>
      </dsp:txXfrm>
    </dsp:sp>
    <dsp:sp modelId="{9690A50F-502F-487F-9C9E-ED8FAE39D15B}">
      <dsp:nvSpPr>
        <dsp:cNvPr id="0" name=""/>
        <dsp:cNvSpPr/>
      </dsp:nvSpPr>
      <dsp:spPr>
        <a:xfrm>
          <a:off x="771777" y="3152086"/>
          <a:ext cx="2386521" cy="2807672"/>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16711EE-0D63-4517-AA55-2B35608D6DB1}">
      <dsp:nvSpPr>
        <dsp:cNvPr id="0" name=""/>
        <dsp:cNvSpPr/>
      </dsp:nvSpPr>
      <dsp:spPr>
        <a:xfrm>
          <a:off x="891103" y="3264392"/>
          <a:ext cx="2147869" cy="1824987"/>
        </a:xfrm>
        <a:prstGeom prst="rect">
          <a:avLst/>
        </a:prstGeom>
        <a:blipFill rotWithShape="1">
          <a:blip xmlns:r="http://schemas.openxmlformats.org/officeDocument/2006/relationships" r:embed="rId4"/>
          <a:srcRect/>
          <a:stretch>
            <a:fillRect t="-3000" b="-3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D9A24430-D0A3-45A2-97AF-3A7860C119CF}">
      <dsp:nvSpPr>
        <dsp:cNvPr id="0" name=""/>
        <dsp:cNvSpPr/>
      </dsp:nvSpPr>
      <dsp:spPr>
        <a:xfrm>
          <a:off x="891103" y="5089379"/>
          <a:ext cx="2147869" cy="758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891103" y="5089379"/>
        <a:ext cx="2147869" cy="758071"/>
      </dsp:txXfrm>
    </dsp:sp>
    <dsp:sp modelId="{90F7162D-35BB-45E6-84B2-9E165314A858}">
      <dsp:nvSpPr>
        <dsp:cNvPr id="0" name=""/>
        <dsp:cNvSpPr/>
      </dsp:nvSpPr>
      <dsp:spPr>
        <a:xfrm>
          <a:off x="3602259" y="3152086"/>
          <a:ext cx="2386521" cy="2807672"/>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CD1DD46-F783-4E81-9CBF-A5C156F34667}">
      <dsp:nvSpPr>
        <dsp:cNvPr id="0" name=""/>
        <dsp:cNvSpPr/>
      </dsp:nvSpPr>
      <dsp:spPr>
        <a:xfrm>
          <a:off x="3721585" y="3264392"/>
          <a:ext cx="2147869" cy="1824987"/>
        </a:xfrm>
        <a:prstGeom prst="rect">
          <a:avLst/>
        </a:prstGeom>
        <a:blipFill rotWithShape="1">
          <a:blip xmlns:r="http://schemas.openxmlformats.org/officeDocument/2006/relationships" r:embed="rId5"/>
          <a:srcRect/>
          <a:stretch>
            <a:fillRect t="-8000" b="-8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2C5415CA-964D-4751-9423-BC318E8D1387}">
      <dsp:nvSpPr>
        <dsp:cNvPr id="0" name=""/>
        <dsp:cNvSpPr/>
      </dsp:nvSpPr>
      <dsp:spPr>
        <a:xfrm>
          <a:off x="3721585" y="5089379"/>
          <a:ext cx="2147869" cy="758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kern="1200" baseline="0" dirty="0">
              <a:latin typeface="+mj-lt"/>
            </a:rPr>
            <a:t>   Actual- Glass      </a:t>
          </a:r>
        </a:p>
        <a:p>
          <a:pPr marL="0" lvl="0" indent="0" algn="ctr" defTabSz="533400">
            <a:lnSpc>
              <a:spcPct val="90000"/>
            </a:lnSpc>
            <a:spcBef>
              <a:spcPct val="0"/>
            </a:spcBef>
            <a:spcAft>
              <a:spcPct val="35000"/>
            </a:spcAft>
            <a:buNone/>
          </a:pPr>
          <a:r>
            <a:rPr lang="en-IN" sz="1200" kern="1200" baseline="0" dirty="0">
              <a:latin typeface="+mj-lt"/>
            </a:rPr>
            <a:t>Predicted-Metal (21 images)</a:t>
          </a:r>
          <a:endParaRPr lang="en-IN" sz="1200" kern="1200" dirty="0">
            <a:latin typeface="+mj-lt"/>
          </a:endParaRPr>
        </a:p>
      </dsp:txBody>
      <dsp:txXfrm>
        <a:off x="3721585" y="5089379"/>
        <a:ext cx="2147869" cy="758071"/>
      </dsp:txXfrm>
    </dsp:sp>
    <dsp:sp modelId="{FE43B0CF-E937-4B24-88C9-A956758F48F7}">
      <dsp:nvSpPr>
        <dsp:cNvPr id="0" name=""/>
        <dsp:cNvSpPr/>
      </dsp:nvSpPr>
      <dsp:spPr>
        <a:xfrm>
          <a:off x="6432740" y="3152086"/>
          <a:ext cx="2386521" cy="2807672"/>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D52ACB0-9E52-4860-8083-4DF702920EA0}">
      <dsp:nvSpPr>
        <dsp:cNvPr id="0" name=""/>
        <dsp:cNvSpPr/>
      </dsp:nvSpPr>
      <dsp:spPr>
        <a:xfrm>
          <a:off x="6552067" y="3264392"/>
          <a:ext cx="2147869" cy="1824987"/>
        </a:xfrm>
        <a:prstGeom prst="rect">
          <a:avLst/>
        </a:prstGeom>
        <a:blipFill rotWithShape="1">
          <a:blip xmlns:r="http://schemas.openxmlformats.org/officeDocument/2006/relationships" r:embed="rId6"/>
          <a:srcRect/>
          <a:stretch>
            <a:fillRect t="-7000" b="-7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11DD44B-6012-4F48-ACA1-80049CA3252C}">
      <dsp:nvSpPr>
        <dsp:cNvPr id="0" name=""/>
        <dsp:cNvSpPr/>
      </dsp:nvSpPr>
      <dsp:spPr>
        <a:xfrm>
          <a:off x="6552067" y="5089379"/>
          <a:ext cx="2147869" cy="758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Actual –Plastic</a:t>
          </a:r>
        </a:p>
        <a:p>
          <a:pPr marL="0" lvl="0" indent="0" algn="ctr" defTabSz="533400">
            <a:lnSpc>
              <a:spcPct val="90000"/>
            </a:lnSpc>
            <a:spcBef>
              <a:spcPct val="0"/>
            </a:spcBef>
            <a:spcAft>
              <a:spcPct val="35000"/>
            </a:spcAft>
            <a:buNone/>
          </a:pPr>
          <a:r>
            <a:rPr lang="en-IN" sz="1200" kern="1200" dirty="0"/>
            <a:t>Predicted- Metal </a:t>
          </a:r>
          <a:r>
            <a:rPr lang="en-IN" sz="1200" kern="1200" baseline="0" dirty="0">
              <a:latin typeface="+mj-lt"/>
            </a:rPr>
            <a:t>(21 images)</a:t>
          </a:r>
          <a:endParaRPr lang="en-IN" sz="1200" kern="1200" dirty="0"/>
        </a:p>
      </dsp:txBody>
      <dsp:txXfrm>
        <a:off x="6552067" y="5089379"/>
        <a:ext cx="2147869" cy="758071"/>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0" name="Google Shape;50;p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c6f7bca033_2_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7" name="Google Shape;147;g1c6f7bca033_2_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6" name="Google Shape;166;p1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1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96677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6" name="Google Shape;176;p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2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2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p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3" name="Google Shape;103;p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p1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3"/>
        <p:cNvGrpSpPr/>
        <p:nvPr/>
      </p:nvGrpSpPr>
      <p:grpSpPr>
        <a:xfrm>
          <a:off x="0" y="0"/>
          <a:ext cx="0" cy="0"/>
          <a:chOff x="0" y="0"/>
          <a:chExt cx="0" cy="0"/>
        </a:xfrm>
      </p:grpSpPr>
      <p:pic>
        <p:nvPicPr>
          <p:cNvPr id="14" name="Google Shape;14;p23"/>
          <p:cNvPicPr preferRelativeResize="0"/>
          <p:nvPr/>
        </p:nvPicPr>
        <p:blipFill rotWithShape="1">
          <a:blip r:embed="rId2">
            <a:alphaModFix/>
          </a:blip>
          <a:srcRect/>
          <a:stretch/>
        </p:blipFill>
        <p:spPr>
          <a:xfrm>
            <a:off x="0" y="9"/>
            <a:ext cx="8496056" cy="2064767"/>
          </a:xfrm>
          <a:prstGeom prst="rect">
            <a:avLst/>
          </a:prstGeom>
          <a:noFill/>
          <a:ln>
            <a:noFill/>
          </a:ln>
        </p:spPr>
      </p:pic>
      <p:pic>
        <p:nvPicPr>
          <p:cNvPr id="15" name="Google Shape;15;p23"/>
          <p:cNvPicPr preferRelativeResize="0"/>
          <p:nvPr/>
        </p:nvPicPr>
        <p:blipFill rotWithShape="1">
          <a:blip r:embed="rId3">
            <a:alphaModFix/>
          </a:blip>
          <a:srcRect/>
          <a:stretch/>
        </p:blipFill>
        <p:spPr>
          <a:xfrm>
            <a:off x="655777" y="6063679"/>
            <a:ext cx="1324737" cy="447815"/>
          </a:xfrm>
          <a:prstGeom prst="rect">
            <a:avLst/>
          </a:prstGeom>
          <a:noFill/>
          <a:ln>
            <a:noFill/>
          </a:ln>
        </p:spPr>
      </p:pic>
      <p:sp>
        <p:nvSpPr>
          <p:cNvPr id="16" name="Google Shape;16;p2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3"/>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9"/>
        <p:cNvGrpSpPr/>
        <p:nvPr/>
      </p:nvGrpSpPr>
      <p:grpSpPr>
        <a:xfrm>
          <a:off x="0" y="0"/>
          <a:ext cx="0" cy="0"/>
          <a:chOff x="0" y="0"/>
          <a:chExt cx="0" cy="0"/>
        </a:xfrm>
      </p:grpSpPr>
      <p:sp>
        <p:nvSpPr>
          <p:cNvPr id="20" name="Google Shape;20;p24"/>
          <p:cNvSpPr txBox="1">
            <a:spLocks noGrp="1"/>
          </p:cNvSpPr>
          <p:nvPr>
            <p:ph type="title"/>
          </p:nvPr>
        </p:nvSpPr>
        <p:spPr>
          <a:xfrm>
            <a:off x="724606" y="617341"/>
            <a:ext cx="9152890" cy="8636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0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solidFill>
          <a:schemeClr val="lt1"/>
        </a:solidFill>
        <a:effectLst/>
      </p:bgPr>
    </p:bg>
    <p:spTree>
      <p:nvGrpSpPr>
        <p:cNvPr id="1" name="Shape 32"/>
        <p:cNvGrpSpPr/>
        <p:nvPr/>
      </p:nvGrpSpPr>
      <p:grpSpPr>
        <a:xfrm>
          <a:off x="0" y="0"/>
          <a:ext cx="0" cy="0"/>
          <a:chOff x="0" y="0"/>
          <a:chExt cx="0" cy="0"/>
        </a:xfrm>
      </p:grpSpPr>
      <p:sp>
        <p:nvSpPr>
          <p:cNvPr id="33" name="Google Shape;33;p26"/>
          <p:cNvSpPr/>
          <p:nvPr/>
        </p:nvSpPr>
        <p:spPr>
          <a:xfrm>
            <a:off x="0" y="0"/>
            <a:ext cx="12192000" cy="6858000"/>
          </a:xfrm>
          <a:custGeom>
            <a:avLst/>
            <a:gdLst/>
            <a:ahLst/>
            <a:cxnLst/>
            <a:rect l="l" t="t" r="r" b="b"/>
            <a:pathLst>
              <a:path w="12192000" h="6858000" extrusionOk="0">
                <a:moveTo>
                  <a:pt x="12191999" y="0"/>
                </a:moveTo>
                <a:lnTo>
                  <a:pt x="0" y="0"/>
                </a:lnTo>
                <a:lnTo>
                  <a:pt x="0" y="6857999"/>
                </a:lnTo>
                <a:lnTo>
                  <a:pt x="12191999" y="6857999"/>
                </a:lnTo>
                <a:lnTo>
                  <a:pt x="12191999" y="0"/>
                </a:lnTo>
                <a:close/>
              </a:path>
            </a:pathLst>
          </a:custGeom>
          <a:solidFill>
            <a:srgbClr val="0053A5"/>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34" name="Google Shape;34;p26"/>
          <p:cNvPicPr preferRelativeResize="0"/>
          <p:nvPr/>
        </p:nvPicPr>
        <p:blipFill rotWithShape="1">
          <a:blip r:embed="rId2">
            <a:alphaModFix/>
          </a:blip>
          <a:srcRect/>
          <a:stretch/>
        </p:blipFill>
        <p:spPr>
          <a:xfrm>
            <a:off x="6379220" y="4766942"/>
            <a:ext cx="5812779" cy="2091056"/>
          </a:xfrm>
          <a:prstGeom prst="rect">
            <a:avLst/>
          </a:prstGeom>
          <a:noFill/>
          <a:ln>
            <a:noFill/>
          </a:ln>
        </p:spPr>
      </p:pic>
      <p:pic>
        <p:nvPicPr>
          <p:cNvPr id="35" name="Google Shape;35;p26"/>
          <p:cNvPicPr preferRelativeResize="0"/>
          <p:nvPr/>
        </p:nvPicPr>
        <p:blipFill rotWithShape="1">
          <a:blip r:embed="rId3">
            <a:alphaModFix/>
          </a:blip>
          <a:srcRect/>
          <a:stretch/>
        </p:blipFill>
        <p:spPr>
          <a:xfrm>
            <a:off x="655777" y="6063679"/>
            <a:ext cx="1324737" cy="447815"/>
          </a:xfrm>
          <a:prstGeom prst="rect">
            <a:avLst/>
          </a:prstGeom>
          <a:noFill/>
          <a:ln>
            <a:noFill/>
          </a:ln>
        </p:spPr>
      </p:pic>
      <p:sp>
        <p:nvSpPr>
          <p:cNvPr id="36" name="Google Shape;36;p26"/>
          <p:cNvSpPr txBox="1">
            <a:spLocks noGrp="1"/>
          </p:cNvSpPr>
          <p:nvPr>
            <p:ph type="title"/>
          </p:nvPr>
        </p:nvSpPr>
        <p:spPr>
          <a:xfrm>
            <a:off x="724606" y="617341"/>
            <a:ext cx="9152890" cy="8636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0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26"/>
          <p:cNvSpPr txBox="1">
            <a:spLocks noGrp="1"/>
          </p:cNvSpPr>
          <p:nvPr>
            <p:ph type="body" idx="1"/>
          </p:nvPr>
        </p:nvSpPr>
        <p:spPr>
          <a:xfrm>
            <a:off x="609600" y="1577340"/>
            <a:ext cx="1097280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2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1"/>
        <p:cNvGrpSpPr/>
        <p:nvPr/>
      </p:nvGrpSpPr>
      <p:grpSpPr>
        <a:xfrm>
          <a:off x="0" y="0"/>
          <a:ext cx="0" cy="0"/>
          <a:chOff x="0" y="0"/>
          <a:chExt cx="0" cy="0"/>
        </a:xfrm>
      </p:grpSpPr>
      <p:sp>
        <p:nvSpPr>
          <p:cNvPr id="42" name="Google Shape;42;p27"/>
          <p:cNvSpPr txBox="1">
            <a:spLocks noGrp="1"/>
          </p:cNvSpPr>
          <p:nvPr>
            <p:ph type="title"/>
          </p:nvPr>
        </p:nvSpPr>
        <p:spPr>
          <a:xfrm>
            <a:off x="724606" y="617341"/>
            <a:ext cx="9152890" cy="8636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0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7"/>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4" name="Google Shape;44;p27"/>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5" name="Google Shape;45;p27"/>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7"/>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7"/>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22"/>
          <p:cNvPicPr preferRelativeResize="0"/>
          <p:nvPr/>
        </p:nvPicPr>
        <p:blipFill rotWithShape="1">
          <a:blip r:embed="rId6">
            <a:alphaModFix/>
          </a:blip>
          <a:srcRect/>
          <a:stretch/>
        </p:blipFill>
        <p:spPr>
          <a:xfrm>
            <a:off x="645819" y="6063679"/>
            <a:ext cx="1324737" cy="447815"/>
          </a:xfrm>
          <a:prstGeom prst="rect">
            <a:avLst/>
          </a:prstGeom>
          <a:noFill/>
          <a:ln>
            <a:noFill/>
          </a:ln>
        </p:spPr>
      </p:pic>
      <p:pic>
        <p:nvPicPr>
          <p:cNvPr id="7" name="Google Shape;7;p22"/>
          <p:cNvPicPr preferRelativeResize="0"/>
          <p:nvPr/>
        </p:nvPicPr>
        <p:blipFill rotWithShape="1">
          <a:blip r:embed="rId7">
            <a:alphaModFix/>
          </a:blip>
          <a:srcRect/>
          <a:stretch/>
        </p:blipFill>
        <p:spPr>
          <a:xfrm>
            <a:off x="719721" y="1616351"/>
            <a:ext cx="2049651" cy="100799"/>
          </a:xfrm>
          <a:prstGeom prst="rect">
            <a:avLst/>
          </a:prstGeom>
          <a:noFill/>
          <a:ln>
            <a:noFill/>
          </a:ln>
        </p:spPr>
      </p:pic>
      <p:sp>
        <p:nvSpPr>
          <p:cNvPr id="8" name="Google Shape;8;p22"/>
          <p:cNvSpPr txBox="1">
            <a:spLocks noGrp="1"/>
          </p:cNvSpPr>
          <p:nvPr>
            <p:ph type="title"/>
          </p:nvPr>
        </p:nvSpPr>
        <p:spPr>
          <a:xfrm>
            <a:off x="724606" y="617341"/>
            <a:ext cx="9152890" cy="8636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22"/>
          <p:cNvSpPr txBox="1">
            <a:spLocks noGrp="1"/>
          </p:cNvSpPr>
          <p:nvPr>
            <p:ph type="body" idx="1"/>
          </p:nvPr>
        </p:nvSpPr>
        <p:spPr>
          <a:xfrm>
            <a:off x="609600" y="1577340"/>
            <a:ext cx="10972800" cy="452628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0" name="Google Shape;10;p2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22"/>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sz="1800">
                <a:solidFill>
                  <a:srgbClr val="888888"/>
                </a:solidFill>
              </a:defRPr>
            </a:lvl1pPr>
            <a:lvl2pPr lvl="1" indent="0" algn="r">
              <a:spcBef>
                <a:spcPts val="0"/>
              </a:spcBef>
              <a:buNone/>
              <a:defRPr sz="1800">
                <a:solidFill>
                  <a:srgbClr val="888888"/>
                </a:solidFill>
              </a:defRPr>
            </a:lvl2pPr>
            <a:lvl3pPr lvl="2" indent="0" algn="r">
              <a:spcBef>
                <a:spcPts val="0"/>
              </a:spcBef>
              <a:buNone/>
              <a:defRPr sz="1800">
                <a:solidFill>
                  <a:srgbClr val="888888"/>
                </a:solidFill>
              </a:defRPr>
            </a:lvl3pPr>
            <a:lvl4pPr lvl="3" indent="0" algn="r">
              <a:spcBef>
                <a:spcPts val="0"/>
              </a:spcBef>
              <a:buNone/>
              <a:defRPr sz="1800">
                <a:solidFill>
                  <a:srgbClr val="888888"/>
                </a:solidFill>
              </a:defRPr>
            </a:lvl4pPr>
            <a:lvl5pPr lvl="4" indent="0" algn="r">
              <a:spcBef>
                <a:spcPts val="0"/>
              </a:spcBef>
              <a:buNone/>
              <a:defRPr sz="1800">
                <a:solidFill>
                  <a:srgbClr val="888888"/>
                </a:solidFill>
              </a:defRPr>
            </a:lvl5pPr>
            <a:lvl6pPr lvl="5" indent="0" algn="r">
              <a:spcBef>
                <a:spcPts val="0"/>
              </a:spcBef>
              <a:buNone/>
              <a:defRPr sz="1800">
                <a:solidFill>
                  <a:srgbClr val="888888"/>
                </a:solidFill>
              </a:defRPr>
            </a:lvl6pPr>
            <a:lvl7pPr lvl="6" indent="0" algn="r">
              <a:spcBef>
                <a:spcPts val="0"/>
              </a:spcBef>
              <a:buNone/>
              <a:defRPr sz="1800">
                <a:solidFill>
                  <a:srgbClr val="888888"/>
                </a:solidFill>
              </a:defRPr>
            </a:lvl7pPr>
            <a:lvl8pPr lvl="7" indent="0" algn="r">
              <a:spcBef>
                <a:spcPts val="0"/>
              </a:spcBef>
              <a:buNone/>
              <a:defRPr sz="1800">
                <a:solidFill>
                  <a:srgbClr val="888888"/>
                </a:solidFill>
              </a:defRPr>
            </a:lvl8pPr>
            <a:lvl9pPr lvl="8" indent="0" algn="r">
              <a:spcBef>
                <a:spcPts val="0"/>
              </a:spcBef>
              <a:buNone/>
              <a:defRPr sz="1800">
                <a:solidFill>
                  <a:srgbClr val="888888"/>
                </a:solidFil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39.png"/><Relationship Id="rId4" Type="http://schemas.microsoft.com/office/2007/relationships/hdphoto" Target="../media/hdphoto5.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microsoft.com/office/2007/relationships/hdphoto" Target="../media/hdphoto8.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21.bin"/><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1"/>
        <p:cNvGrpSpPr/>
        <p:nvPr/>
      </p:nvGrpSpPr>
      <p:grpSpPr>
        <a:xfrm>
          <a:off x="0" y="0"/>
          <a:ext cx="0" cy="0"/>
          <a:chOff x="0" y="0"/>
          <a:chExt cx="0" cy="0"/>
        </a:xfrm>
      </p:grpSpPr>
      <p:pic>
        <p:nvPicPr>
          <p:cNvPr id="14" name="Picture 13">
            <a:extLst>
              <a:ext uri="{FF2B5EF4-FFF2-40B4-BE49-F238E27FC236}">
                <a16:creationId xmlns:a16="http://schemas.microsoft.com/office/drawing/2014/main" id="{BFC666A0-AA79-E8F5-B704-27CC78683493}"/>
              </a:ext>
            </a:extLst>
          </p:cNvPr>
          <p:cNvPicPr>
            <a:picLocks noChangeAspect="1"/>
          </p:cNvPicPr>
          <p:nvPr/>
        </p:nvPicPr>
        <p:blipFill>
          <a:blip r:embed="rId3"/>
          <a:srcRect/>
          <a:stretch/>
        </p:blipFill>
        <p:spPr>
          <a:xfrm>
            <a:off x="7033420" y="787292"/>
            <a:ext cx="4985090" cy="3553561"/>
          </a:xfrm>
          <a:prstGeom prst="rect">
            <a:avLst/>
          </a:prstGeom>
        </p:spPr>
      </p:pic>
      <p:pic>
        <p:nvPicPr>
          <p:cNvPr id="18" name="Picture 17">
            <a:extLst>
              <a:ext uri="{FF2B5EF4-FFF2-40B4-BE49-F238E27FC236}">
                <a16:creationId xmlns:a16="http://schemas.microsoft.com/office/drawing/2014/main" id="{D1D62BD6-82DD-FDF3-8C13-55C74CD4BCA0}"/>
              </a:ext>
            </a:extLst>
          </p:cNvPr>
          <p:cNvPicPr>
            <a:picLocks noChangeAspect="1"/>
          </p:cNvPicPr>
          <p:nvPr/>
        </p:nvPicPr>
        <p:blipFill>
          <a:blip r:embed="rId4"/>
          <a:stretch>
            <a:fillRect/>
          </a:stretch>
        </p:blipFill>
        <p:spPr>
          <a:xfrm>
            <a:off x="0" y="4081376"/>
            <a:ext cx="12192000" cy="2795286"/>
          </a:xfrm>
          <a:prstGeom prst="rect">
            <a:avLst/>
          </a:prstGeom>
        </p:spPr>
      </p:pic>
      <p:sp>
        <p:nvSpPr>
          <p:cNvPr id="52" name="Google Shape;52;p1"/>
          <p:cNvSpPr txBox="1"/>
          <p:nvPr/>
        </p:nvSpPr>
        <p:spPr>
          <a:xfrm>
            <a:off x="537988" y="399658"/>
            <a:ext cx="7042200" cy="120029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600" b="1" dirty="0">
                <a:solidFill>
                  <a:srgbClr val="002060"/>
                </a:solidFill>
                <a:latin typeface="Bahnschrift SemiLight Condensed" panose="020B0502040204020203" pitchFamily="34" charset="0"/>
                <a:cs typeface="Arial" panose="020B0604020202020204" pitchFamily="34" charset="0"/>
              </a:rPr>
              <a:t>Group - 10</a:t>
            </a:r>
            <a:endParaRPr sz="6600" b="1" dirty="0">
              <a:solidFill>
                <a:srgbClr val="002060"/>
              </a:solidFill>
              <a:latin typeface="Bahnschrift SemiLight Condensed" panose="020B0502040204020203" pitchFamily="34" charset="0"/>
              <a:cs typeface="Arial" panose="020B0604020202020204" pitchFamily="34" charset="0"/>
            </a:endParaRPr>
          </a:p>
        </p:txBody>
      </p:sp>
      <p:sp>
        <p:nvSpPr>
          <p:cNvPr id="53" name="Google Shape;53;p1"/>
          <p:cNvSpPr txBox="1"/>
          <p:nvPr/>
        </p:nvSpPr>
        <p:spPr>
          <a:xfrm>
            <a:off x="908377" y="1519717"/>
            <a:ext cx="8208419" cy="267762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800" b="1" dirty="0">
                <a:solidFill>
                  <a:srgbClr val="92D050"/>
                </a:solidFill>
                <a:latin typeface="Arial Black" panose="020B0A04020102020204" pitchFamily="34" charset="0"/>
                <a:cs typeface="Akshar Unicode" panose="00000400000000000000" pitchFamily="2" charset="0"/>
              </a:rPr>
              <a:t>VIDA</a:t>
            </a:r>
            <a:r>
              <a:rPr lang="en-US" sz="5100" b="1" dirty="0">
                <a:latin typeface="Bahnschrift SemiBold SemiConden" panose="020B0502040204020203" pitchFamily="34" charset="0"/>
              </a:rPr>
              <a:t> </a:t>
            </a:r>
          </a:p>
          <a:p>
            <a:pPr marL="0" lvl="0" indent="0" algn="l" rtl="0">
              <a:spcBef>
                <a:spcPts val="0"/>
              </a:spcBef>
              <a:spcAft>
                <a:spcPts val="0"/>
              </a:spcAft>
              <a:buNone/>
            </a:pPr>
            <a:r>
              <a:rPr lang="en-US" sz="2400" b="1" dirty="0">
                <a:latin typeface="Bahnschrift SemiBold SemiConden" panose="020B0502040204020203" pitchFamily="34" charset="0"/>
              </a:rPr>
              <a:t>      MAKING AN ACTIVE EFFORT</a:t>
            </a:r>
            <a:endParaRPr sz="2400" b="1" dirty="0">
              <a:latin typeface="Bahnschrift SemiBold SemiConden" panose="020B0502040204020203" pitchFamily="34" charset="0"/>
            </a:endParaRPr>
          </a:p>
        </p:txBody>
      </p:sp>
      <p:pic>
        <p:nvPicPr>
          <p:cNvPr id="16" name="Picture 15">
            <a:extLst>
              <a:ext uri="{FF2B5EF4-FFF2-40B4-BE49-F238E27FC236}">
                <a16:creationId xmlns:a16="http://schemas.microsoft.com/office/drawing/2014/main" id="{3ADA3A65-2029-A726-C98F-96A6B06DFCDD}"/>
              </a:ext>
            </a:extLst>
          </p:cNvPr>
          <p:cNvPicPr>
            <a:picLocks noChangeAspect="1"/>
          </p:cNvPicPr>
          <p:nvPr/>
        </p:nvPicPr>
        <p:blipFill>
          <a:blip r:embed="rId5"/>
          <a:srcRect t="73" b="73"/>
          <a:stretch/>
        </p:blipFill>
        <p:spPr>
          <a:xfrm>
            <a:off x="7314684" y="4275266"/>
            <a:ext cx="4422562" cy="22811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0.04766 -1.11111E-6 L -0.46432 -0.00255 " pathEditMode="relative" rAng="0" ptsTypes="AA">
                                      <p:cBhvr>
                                        <p:cTn id="6" dur="3500" fill="hold"/>
                                        <p:tgtEl>
                                          <p:spTgt spid="16"/>
                                        </p:tgtEl>
                                        <p:attrNameLst>
                                          <p:attrName>ppt_x</p:attrName>
                                          <p:attrName>ppt_y</p:attrName>
                                        </p:attrNameLst>
                                      </p:cBhvr>
                                      <p:rCtr x="-25599"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9"/>
          <p:cNvSpPr txBox="1">
            <a:spLocks noGrp="1"/>
          </p:cNvSpPr>
          <p:nvPr>
            <p:ph type="title"/>
          </p:nvPr>
        </p:nvSpPr>
        <p:spPr>
          <a:xfrm>
            <a:off x="724606" y="617341"/>
            <a:ext cx="9152890" cy="8636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5500">
                <a:solidFill>
                  <a:srgbClr val="221F1F"/>
                </a:solidFill>
              </a:rPr>
              <a:t>Concepts</a:t>
            </a:r>
            <a:r>
              <a:rPr lang="en-US" sz="5500" b="0">
                <a:solidFill>
                  <a:srgbClr val="221F1F"/>
                </a:solidFill>
                <a:latin typeface="Times New Roman"/>
                <a:ea typeface="Times New Roman"/>
                <a:cs typeface="Times New Roman"/>
                <a:sym typeface="Times New Roman"/>
              </a:rPr>
              <a:t> </a:t>
            </a:r>
            <a:r>
              <a:rPr lang="en-US" sz="5500">
                <a:solidFill>
                  <a:srgbClr val="221F1F"/>
                </a:solidFill>
              </a:rPr>
              <a:t>Used</a:t>
            </a:r>
            <a:endParaRPr sz="5500">
              <a:latin typeface="Times New Roman"/>
              <a:ea typeface="Times New Roman"/>
              <a:cs typeface="Times New Roman"/>
              <a:sym typeface="Times New Roman"/>
            </a:endParaRPr>
          </a:p>
        </p:txBody>
      </p:sp>
      <p:sp>
        <p:nvSpPr>
          <p:cNvPr id="106" name="Google Shape;106;p9"/>
          <p:cNvSpPr txBox="1"/>
          <p:nvPr/>
        </p:nvSpPr>
        <p:spPr>
          <a:xfrm>
            <a:off x="779250" y="2061350"/>
            <a:ext cx="10557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p>
        </p:txBody>
      </p:sp>
      <p:sp>
        <p:nvSpPr>
          <p:cNvPr id="107" name="Google Shape;107;p9"/>
          <p:cNvSpPr txBox="1"/>
          <p:nvPr/>
        </p:nvSpPr>
        <p:spPr>
          <a:xfrm>
            <a:off x="845075" y="2100850"/>
            <a:ext cx="1016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08" name="Google Shape;108;p9"/>
          <p:cNvSpPr txBox="1"/>
          <p:nvPr/>
        </p:nvSpPr>
        <p:spPr>
          <a:xfrm>
            <a:off x="3000425" y="2590625"/>
            <a:ext cx="8430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br>
              <a:rPr lang="en-US">
                <a:latin typeface="Calibri"/>
                <a:ea typeface="Calibri"/>
                <a:cs typeface="Calibri"/>
                <a:sym typeface="Calibri"/>
              </a:rPr>
            </a:br>
            <a:endParaRPr>
              <a:latin typeface="Calibri"/>
              <a:ea typeface="Calibri"/>
              <a:cs typeface="Calibri"/>
              <a:sym typeface="Calibri"/>
            </a:endParaRPr>
          </a:p>
        </p:txBody>
      </p:sp>
      <p:sp>
        <p:nvSpPr>
          <p:cNvPr id="109" name="Google Shape;109;p9"/>
          <p:cNvSpPr txBox="1"/>
          <p:nvPr/>
        </p:nvSpPr>
        <p:spPr>
          <a:xfrm>
            <a:off x="3044350" y="2605250"/>
            <a:ext cx="478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10" name="Google Shape;110;p9"/>
          <p:cNvSpPr txBox="1"/>
          <p:nvPr/>
        </p:nvSpPr>
        <p:spPr>
          <a:xfrm>
            <a:off x="2517425" y="2590625"/>
            <a:ext cx="843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 name="TextBox 2">
            <a:extLst>
              <a:ext uri="{FF2B5EF4-FFF2-40B4-BE49-F238E27FC236}">
                <a16:creationId xmlns:a16="http://schemas.microsoft.com/office/drawing/2014/main" id="{63B9D656-5E27-7DE3-79EB-0262A59E4943}"/>
              </a:ext>
            </a:extLst>
          </p:cNvPr>
          <p:cNvSpPr txBox="1"/>
          <p:nvPr/>
        </p:nvSpPr>
        <p:spPr>
          <a:xfrm>
            <a:off x="779250" y="2024742"/>
            <a:ext cx="9950954" cy="4862870"/>
          </a:xfrm>
          <a:prstGeom prst="rect">
            <a:avLst/>
          </a:prstGeom>
          <a:noFill/>
        </p:spPr>
        <p:txBody>
          <a:bodyPr wrap="square" rtlCol="0">
            <a:spAutoFit/>
          </a:bodyPr>
          <a:lstStyle/>
          <a:p>
            <a:r>
              <a:rPr lang="en-IN" sz="2000" b="1" dirty="0">
                <a:latin typeface="Cambria" panose="02040503050406030204" pitchFamily="18" charset="0"/>
                <a:ea typeface="Cambria" panose="02040503050406030204" pitchFamily="18" charset="0"/>
              </a:rPr>
              <a:t>Image Classification</a:t>
            </a:r>
          </a:p>
          <a:p>
            <a:pPr marL="285750" indent="-285750">
              <a:buFont typeface="Arial" panose="020B0604020202020204" pitchFamily="34" charset="0"/>
              <a:buChar char="•"/>
            </a:pPr>
            <a:r>
              <a:rPr lang="en-IN" sz="2000" dirty="0">
                <a:latin typeface="Cambria" panose="02040503050406030204" pitchFamily="18" charset="0"/>
                <a:ea typeface="Cambria" panose="02040503050406030204" pitchFamily="18" charset="0"/>
              </a:rPr>
              <a:t>Data Scraping (Collection)</a:t>
            </a:r>
          </a:p>
          <a:p>
            <a:pPr marL="285750" indent="-285750">
              <a:buFont typeface="Arial" panose="020B0604020202020204" pitchFamily="34" charset="0"/>
              <a:buChar char="•"/>
            </a:pPr>
            <a:r>
              <a:rPr lang="en-IN" sz="2000" dirty="0">
                <a:latin typeface="Cambria" panose="02040503050406030204" pitchFamily="18" charset="0"/>
                <a:ea typeface="Cambria" panose="02040503050406030204" pitchFamily="18" charset="0"/>
              </a:rPr>
              <a:t>Data Cleaning</a:t>
            </a:r>
          </a:p>
          <a:p>
            <a:pPr marL="285750" indent="-285750">
              <a:buFont typeface="Arial" panose="020B0604020202020204" pitchFamily="34" charset="0"/>
              <a:buChar char="•"/>
            </a:pPr>
            <a:r>
              <a:rPr lang="en-IN" sz="2000" dirty="0">
                <a:latin typeface="Cambria" panose="02040503050406030204" pitchFamily="18" charset="0"/>
                <a:ea typeface="Cambria" panose="02040503050406030204" pitchFamily="18" charset="0"/>
              </a:rPr>
              <a:t>Data Augmentation</a:t>
            </a:r>
          </a:p>
          <a:p>
            <a:pPr marL="285750" indent="-285750">
              <a:buFont typeface="Arial" panose="020B0604020202020204" pitchFamily="34" charset="0"/>
              <a:buChar char="•"/>
            </a:pPr>
            <a:r>
              <a:rPr lang="en-IN" sz="2000" dirty="0">
                <a:latin typeface="Cambria" panose="02040503050406030204" pitchFamily="18" charset="0"/>
                <a:ea typeface="Cambria" panose="02040503050406030204" pitchFamily="18" charset="0"/>
              </a:rPr>
              <a:t>Data Preprocessing (Resizing)</a:t>
            </a:r>
          </a:p>
          <a:p>
            <a:pPr marL="285750" indent="-285750">
              <a:buFont typeface="Arial" panose="020B0604020202020204" pitchFamily="34" charset="0"/>
              <a:buChar char="•"/>
            </a:pPr>
            <a:r>
              <a:rPr lang="en-IN" sz="2000" dirty="0">
                <a:latin typeface="Cambria" panose="02040503050406030204" pitchFamily="18" charset="0"/>
                <a:ea typeface="Cambria" panose="02040503050406030204" pitchFamily="18" charset="0"/>
              </a:rPr>
              <a:t>Train-Test Split for Training and Testing</a:t>
            </a:r>
          </a:p>
          <a:p>
            <a:pPr marL="285750" indent="-285750">
              <a:buFont typeface="Arial" panose="020B0604020202020204" pitchFamily="34" charset="0"/>
              <a:buChar char="•"/>
            </a:pPr>
            <a:r>
              <a:rPr lang="en-IN" sz="2000" dirty="0">
                <a:latin typeface="Cambria" panose="02040503050406030204" pitchFamily="18" charset="0"/>
                <a:ea typeface="Cambria" panose="02040503050406030204" pitchFamily="18" charset="0"/>
              </a:rPr>
              <a:t>Model selection</a:t>
            </a:r>
          </a:p>
          <a:p>
            <a:pPr marL="285750" indent="-285750">
              <a:buFont typeface="Arial" panose="020B0604020202020204" pitchFamily="34" charset="0"/>
              <a:buChar char="•"/>
            </a:pPr>
            <a:r>
              <a:rPr lang="en-IN" sz="2000" dirty="0">
                <a:latin typeface="Cambria" panose="02040503050406030204" pitchFamily="18" charset="0"/>
                <a:ea typeface="Cambria" panose="02040503050406030204" pitchFamily="18" charset="0"/>
              </a:rPr>
              <a:t>Model Building/Training (Tensorflow/Keras)</a:t>
            </a:r>
          </a:p>
          <a:p>
            <a:pPr marL="285750" indent="-285750">
              <a:buFont typeface="Arial" panose="020B0604020202020204" pitchFamily="34" charset="0"/>
              <a:buChar char="•"/>
            </a:pPr>
            <a:r>
              <a:rPr lang="en-IN" sz="2000" dirty="0">
                <a:latin typeface="Cambria" panose="02040503050406030204" pitchFamily="18" charset="0"/>
                <a:ea typeface="Cambria" panose="02040503050406030204" pitchFamily="18" charset="0"/>
              </a:rPr>
              <a:t>Testing and Evaluation</a:t>
            </a:r>
          </a:p>
          <a:p>
            <a:pPr marL="285750" indent="-285750">
              <a:buFont typeface="Arial" panose="020B0604020202020204" pitchFamily="34" charset="0"/>
              <a:buChar char="•"/>
            </a:pPr>
            <a:r>
              <a:rPr lang="en-IN" sz="2000" dirty="0">
                <a:latin typeface="Cambria" panose="02040503050406030204" pitchFamily="18" charset="0"/>
                <a:ea typeface="Cambria" panose="02040503050406030204" pitchFamily="18" charset="0"/>
              </a:rPr>
              <a:t>Model Optimization and Hyper Parameter Tuning</a:t>
            </a:r>
          </a:p>
          <a:p>
            <a:pPr marL="285750" indent="-285750">
              <a:buFont typeface="Arial" panose="020B0604020202020204" pitchFamily="34" charset="0"/>
              <a:buChar char="•"/>
            </a:pPr>
            <a:r>
              <a:rPr lang="en-IN" sz="2000" dirty="0">
                <a:latin typeface="Cambria" panose="02040503050406030204" pitchFamily="18" charset="0"/>
                <a:ea typeface="Cambria" panose="02040503050406030204" pitchFamily="18" charset="0"/>
              </a:rPr>
              <a:t>Final Results</a:t>
            </a:r>
          </a:p>
          <a:p>
            <a:pPr marL="285750" indent="-285750">
              <a:buFont typeface="Arial" panose="020B0604020202020204" pitchFamily="34" charset="0"/>
              <a:buChar char="•"/>
            </a:pPr>
            <a:r>
              <a:rPr lang="en-IN" sz="2000" dirty="0">
                <a:latin typeface="Cambria" panose="02040503050406030204" pitchFamily="18" charset="0"/>
                <a:ea typeface="Cambria" panose="02040503050406030204" pitchFamily="18" charset="0"/>
              </a:rPr>
              <a:t>Interpreting Visualizations (Orange Data Mining)</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1026" name="Picture 2" descr="Classify trash with Machine Learning | by T Hansda | Medium">
            <a:extLst>
              <a:ext uri="{FF2B5EF4-FFF2-40B4-BE49-F238E27FC236}">
                <a16:creationId xmlns:a16="http://schemas.microsoft.com/office/drawing/2014/main" id="{4695AACD-2D6D-7E5E-51C2-76195FC80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709740"/>
            <a:ext cx="5633507" cy="203212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ensorFlow and more with IBM Z. TF, TF Serving, TF Transform for s390x… |  by Javier Perez | IBM Data Science in Practice | Medium">
            <a:extLst>
              <a:ext uri="{FF2B5EF4-FFF2-40B4-BE49-F238E27FC236}">
                <a16:creationId xmlns:a16="http://schemas.microsoft.com/office/drawing/2014/main" id="{87841DBC-754B-30CD-6BD2-5E0BA7509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4108" y="4965117"/>
            <a:ext cx="1892883" cy="18928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ras: the Python deep learning API">
            <a:extLst>
              <a:ext uri="{FF2B5EF4-FFF2-40B4-BE49-F238E27FC236}">
                <a16:creationId xmlns:a16="http://schemas.microsoft.com/office/drawing/2014/main" id="{68EE21BD-6173-7DFE-F327-4195483E23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4031" y="5391949"/>
            <a:ext cx="1446929" cy="4351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67B00C-2F79-5125-B40D-9D40CFB63F0C}"/>
              </a:ext>
            </a:extLst>
          </p:cNvPr>
          <p:cNvSpPr txBox="1"/>
          <p:nvPr/>
        </p:nvSpPr>
        <p:spPr>
          <a:xfrm>
            <a:off x="8668139" y="5419854"/>
            <a:ext cx="441495" cy="523220"/>
          </a:xfrm>
          <a:prstGeom prst="rect">
            <a:avLst/>
          </a:prstGeom>
          <a:noFill/>
        </p:spPr>
        <p:txBody>
          <a:bodyPr wrap="square" rtlCol="0">
            <a:spAutoFit/>
          </a:bodyPr>
          <a:lstStyle/>
          <a:p>
            <a:r>
              <a:rPr lang="en-IN" sz="2800" dirty="0"/>
              <a:t>+</a:t>
            </a:r>
          </a:p>
        </p:txBody>
      </p:sp>
      <p:pic>
        <p:nvPicPr>
          <p:cNvPr id="1034" name="Picture 10" descr="Orange Data Mining - Javatpoint">
            <a:extLst>
              <a:ext uri="{FF2B5EF4-FFF2-40B4-BE49-F238E27FC236}">
                <a16:creationId xmlns:a16="http://schemas.microsoft.com/office/drawing/2014/main" id="{B83BABA8-3DE2-5184-FA35-882AF241A2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79693" y="3229470"/>
            <a:ext cx="1635703" cy="18174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2"/>
          <p:cNvSpPr txBox="1">
            <a:spLocks noGrp="1"/>
          </p:cNvSpPr>
          <p:nvPr>
            <p:ph type="title"/>
          </p:nvPr>
        </p:nvSpPr>
        <p:spPr>
          <a:xfrm>
            <a:off x="724606" y="617341"/>
            <a:ext cx="9152890" cy="8636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5500">
                <a:solidFill>
                  <a:srgbClr val="221F1F"/>
                </a:solidFill>
              </a:rPr>
              <a:t>Algorithm</a:t>
            </a:r>
            <a:r>
              <a:rPr lang="en-US" sz="5500" b="0">
                <a:solidFill>
                  <a:srgbClr val="221F1F"/>
                </a:solidFill>
                <a:latin typeface="Times New Roman"/>
                <a:ea typeface="Times New Roman"/>
                <a:cs typeface="Times New Roman"/>
                <a:sym typeface="Times New Roman"/>
              </a:rPr>
              <a:t> </a:t>
            </a:r>
            <a:r>
              <a:rPr lang="en-US" sz="5500">
                <a:solidFill>
                  <a:srgbClr val="221F1F"/>
                </a:solidFill>
              </a:rPr>
              <a:t>Used</a:t>
            </a:r>
            <a:endParaRPr sz="5500">
              <a:latin typeface="Times New Roman"/>
              <a:ea typeface="Times New Roman"/>
              <a:cs typeface="Times New Roman"/>
              <a:sym typeface="Times New Roman"/>
            </a:endParaRPr>
          </a:p>
        </p:txBody>
      </p:sp>
      <p:sp>
        <p:nvSpPr>
          <p:cNvPr id="135" name="Google Shape;135;p12"/>
          <p:cNvSpPr txBox="1"/>
          <p:nvPr/>
        </p:nvSpPr>
        <p:spPr>
          <a:xfrm>
            <a:off x="724606" y="1929566"/>
            <a:ext cx="10398900" cy="16081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50" dirty="0">
                <a:latin typeface="Cambria" panose="02040503050406030204" pitchFamily="18" charset="0"/>
                <a:ea typeface="Cambria" panose="02040503050406030204" pitchFamily="18" charset="0"/>
              </a:rPr>
              <a:t>For our model the algorithms we’ve used are:</a:t>
            </a:r>
            <a:endParaRPr sz="1850" dirty="0">
              <a:latin typeface="Cambria" panose="02040503050406030204" pitchFamily="18" charset="0"/>
              <a:ea typeface="Cambria" panose="02040503050406030204" pitchFamily="18" charset="0"/>
            </a:endParaRPr>
          </a:p>
          <a:p>
            <a:pPr marL="457200" lvl="0" indent="-339725" algn="l" rtl="0">
              <a:spcBef>
                <a:spcPts val="0"/>
              </a:spcBef>
              <a:spcAft>
                <a:spcPts val="0"/>
              </a:spcAft>
              <a:buSzPts val="1750"/>
              <a:buChar char="●"/>
            </a:pPr>
            <a:r>
              <a:rPr lang="en-US" sz="1850" b="1" dirty="0">
                <a:latin typeface="Cambria" panose="02040503050406030204" pitchFamily="18" charset="0"/>
                <a:ea typeface="Cambria" panose="02040503050406030204" pitchFamily="18" charset="0"/>
              </a:rPr>
              <a:t>CNN</a:t>
            </a:r>
            <a:r>
              <a:rPr lang="en-US" sz="1850" dirty="0">
                <a:latin typeface="Cambria" panose="02040503050406030204" pitchFamily="18" charset="0"/>
                <a:ea typeface="Cambria" panose="02040503050406030204" pitchFamily="18" charset="0"/>
              </a:rPr>
              <a:t> (Convolutional Neural Network)</a:t>
            </a:r>
            <a:endParaRPr sz="1850" dirty="0">
              <a:latin typeface="Cambria" panose="02040503050406030204" pitchFamily="18" charset="0"/>
              <a:ea typeface="Cambria" panose="02040503050406030204" pitchFamily="18" charset="0"/>
            </a:endParaRPr>
          </a:p>
          <a:p>
            <a:pPr marL="457200" indent="-339725">
              <a:buSzPts val="1750"/>
              <a:buFont typeface="Arial"/>
              <a:buChar char="●"/>
            </a:pPr>
            <a:r>
              <a:rPr lang="en-US" sz="1850" b="1" dirty="0">
                <a:latin typeface="Cambria" panose="02040503050406030204" pitchFamily="18" charset="0"/>
                <a:ea typeface="Cambria" panose="02040503050406030204" pitchFamily="18" charset="0"/>
              </a:rPr>
              <a:t>VGG-16</a:t>
            </a:r>
            <a:r>
              <a:rPr lang="en-US" sz="1850" dirty="0">
                <a:latin typeface="Cambria" panose="02040503050406030204" pitchFamily="18" charset="0"/>
                <a:ea typeface="Cambria" panose="02040503050406030204" pitchFamily="18" charset="0"/>
              </a:rPr>
              <a:t>(Visual Geometry Group-16 </a:t>
            </a:r>
          </a:p>
          <a:p>
            <a:pPr marL="117475" lvl="0" algn="l" rtl="0">
              <a:spcBef>
                <a:spcPts val="0"/>
              </a:spcBef>
              <a:spcAft>
                <a:spcPts val="0"/>
              </a:spcAft>
              <a:buSzPts val="1750"/>
            </a:pPr>
            <a:r>
              <a:rPr lang="en-US" sz="1850" dirty="0">
                <a:latin typeface="Cambria" panose="02040503050406030204" pitchFamily="18" charset="0"/>
                <a:ea typeface="Cambria" panose="02040503050406030204" pitchFamily="18" charset="0"/>
              </a:rPr>
              <a:t>)</a:t>
            </a:r>
          </a:p>
          <a:p>
            <a:pPr marL="457200" lvl="0" indent="-339725" algn="l" rtl="0">
              <a:spcBef>
                <a:spcPts val="0"/>
              </a:spcBef>
              <a:spcAft>
                <a:spcPts val="0"/>
              </a:spcAft>
              <a:buSzPts val="1750"/>
              <a:buChar char="●"/>
            </a:pPr>
            <a:endParaRPr sz="1850" dirty="0">
              <a:latin typeface="Cambria" panose="02040503050406030204" pitchFamily="18" charset="0"/>
              <a:ea typeface="Cambria" panose="02040503050406030204" pitchFamily="18" charset="0"/>
            </a:endParaRPr>
          </a:p>
        </p:txBody>
      </p:sp>
      <p:pic>
        <p:nvPicPr>
          <p:cNvPr id="3074" name="Picture 2" descr="An overview of VGG16 and NiN models | by Khuyen Le | MLearning.ai | Medium">
            <a:extLst>
              <a:ext uri="{FF2B5EF4-FFF2-40B4-BE49-F238E27FC236}">
                <a16:creationId xmlns:a16="http://schemas.microsoft.com/office/drawing/2014/main" id="{A1223FF2-7BCC-4FCC-8A45-AF693A613DD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2000"/>
                    </a14:imgEffect>
                    <a14:imgEffect>
                      <a14:saturation sat="195000"/>
                    </a14:imgEffect>
                  </a14:imgLayer>
                </a14:imgProps>
              </a:ext>
              <a:ext uri="{28A0092B-C50C-407E-A947-70E740481C1C}">
                <a14:useLocalDpi xmlns:a14="http://schemas.microsoft.com/office/drawing/2010/main" val="0"/>
              </a:ext>
            </a:extLst>
          </a:blip>
          <a:srcRect/>
          <a:stretch>
            <a:fillRect/>
          </a:stretch>
        </p:blipFill>
        <p:spPr bwMode="auto">
          <a:xfrm>
            <a:off x="3048777" y="2984387"/>
            <a:ext cx="5892024" cy="32119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0"/>
          <p:cNvSpPr txBox="1">
            <a:spLocks noGrp="1"/>
          </p:cNvSpPr>
          <p:nvPr>
            <p:ph type="title"/>
          </p:nvPr>
        </p:nvSpPr>
        <p:spPr>
          <a:xfrm>
            <a:off x="724606" y="617341"/>
            <a:ext cx="9152890" cy="8636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5500">
                <a:solidFill>
                  <a:srgbClr val="221F1F"/>
                </a:solidFill>
              </a:rPr>
              <a:t>Our</a:t>
            </a:r>
            <a:r>
              <a:rPr lang="en-US" sz="5500" b="0">
                <a:solidFill>
                  <a:srgbClr val="221F1F"/>
                </a:solidFill>
                <a:latin typeface="Times New Roman"/>
                <a:ea typeface="Times New Roman"/>
                <a:cs typeface="Times New Roman"/>
                <a:sym typeface="Times New Roman"/>
              </a:rPr>
              <a:t> </a:t>
            </a:r>
            <a:r>
              <a:rPr lang="en-US" sz="5500">
                <a:solidFill>
                  <a:srgbClr val="221F1F"/>
                </a:solidFill>
              </a:rPr>
              <a:t>Data</a:t>
            </a:r>
            <a:endParaRPr sz="5500">
              <a:latin typeface="Times New Roman"/>
              <a:ea typeface="Times New Roman"/>
              <a:cs typeface="Times New Roman"/>
              <a:sym typeface="Times New Roman"/>
            </a:endParaRPr>
          </a:p>
        </p:txBody>
      </p:sp>
      <p:sp>
        <p:nvSpPr>
          <p:cNvPr id="116" name="Google Shape;116;p10"/>
          <p:cNvSpPr txBox="1"/>
          <p:nvPr/>
        </p:nvSpPr>
        <p:spPr>
          <a:xfrm>
            <a:off x="853700" y="1685057"/>
            <a:ext cx="10628400" cy="377972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800"/>
              </a:spcBef>
              <a:spcAft>
                <a:spcPts val="0"/>
              </a:spcAft>
              <a:buNone/>
            </a:pPr>
            <a:endParaRPr sz="1750" dirty="0">
              <a:solidFill>
                <a:schemeClr val="dk1"/>
              </a:solidFill>
              <a:highlight>
                <a:srgbClr val="FFFFFF"/>
              </a:highlight>
            </a:endParaRPr>
          </a:p>
          <a:p>
            <a:pPr marL="0" lvl="0" indent="0" algn="l" rtl="0">
              <a:lnSpc>
                <a:spcPct val="115000"/>
              </a:lnSpc>
              <a:spcBef>
                <a:spcPts val="800"/>
              </a:spcBef>
              <a:spcAft>
                <a:spcPts val="0"/>
              </a:spcAft>
              <a:buNone/>
            </a:pPr>
            <a:r>
              <a:rPr lang="en-US" sz="1550" b="1" dirty="0">
                <a:solidFill>
                  <a:schemeClr val="dk1"/>
                </a:solidFill>
                <a:highlight>
                  <a:srgbClr val="FFFFFF"/>
                </a:highlight>
                <a:latin typeface="Cambria" panose="02040503050406030204" pitchFamily="18" charset="0"/>
                <a:ea typeface="Cambria" panose="02040503050406030204" pitchFamily="18" charset="0"/>
              </a:rPr>
              <a:t>1.cardboard                               </a:t>
            </a:r>
            <a:r>
              <a:rPr lang="en-US" sz="2050" b="1" dirty="0">
                <a:solidFill>
                  <a:schemeClr val="dk1"/>
                </a:solidFill>
                <a:highlight>
                  <a:srgbClr val="FFFFFF"/>
                </a:highlight>
                <a:latin typeface="Cambria" panose="02040503050406030204" pitchFamily="18" charset="0"/>
                <a:ea typeface="Cambria" panose="02040503050406030204" pitchFamily="18" charset="0"/>
              </a:rPr>
              <a:t>         </a:t>
            </a:r>
            <a:r>
              <a:rPr lang="en-US" sz="1550" b="1" dirty="0">
                <a:solidFill>
                  <a:schemeClr val="dk1"/>
                </a:solidFill>
                <a:highlight>
                  <a:srgbClr val="FFFFFF"/>
                </a:highlight>
                <a:latin typeface="Cambria" panose="02040503050406030204" pitchFamily="18" charset="0"/>
                <a:ea typeface="Cambria" panose="02040503050406030204" pitchFamily="18" charset="0"/>
              </a:rPr>
              <a:t>2.glass                                               3.metal                                                 4.paper</a:t>
            </a:r>
            <a:endParaRPr sz="1550" b="1" dirty="0">
              <a:solidFill>
                <a:schemeClr val="dk1"/>
              </a:solidFill>
              <a:highlight>
                <a:srgbClr val="FFFFFF"/>
              </a:highlight>
              <a:latin typeface="Cambria" panose="02040503050406030204" pitchFamily="18" charset="0"/>
              <a:ea typeface="Cambria" panose="02040503050406030204" pitchFamily="18" charset="0"/>
            </a:endParaRPr>
          </a:p>
          <a:p>
            <a:pPr marL="0" lvl="0" indent="0" algn="l" rtl="0">
              <a:lnSpc>
                <a:spcPct val="115000"/>
              </a:lnSpc>
              <a:spcBef>
                <a:spcPts val="800"/>
              </a:spcBef>
              <a:spcAft>
                <a:spcPts val="0"/>
              </a:spcAft>
              <a:buNone/>
            </a:pPr>
            <a:endParaRPr sz="1050" dirty="0">
              <a:solidFill>
                <a:schemeClr val="dk1"/>
              </a:solidFill>
              <a:highlight>
                <a:srgbClr val="FFFFFF"/>
              </a:highlight>
              <a:latin typeface="Cambria" panose="02040503050406030204" pitchFamily="18" charset="0"/>
              <a:ea typeface="Cambria" panose="02040503050406030204" pitchFamily="18" charset="0"/>
            </a:endParaRPr>
          </a:p>
          <a:p>
            <a:pPr marL="0" lvl="0" indent="0" algn="l" rtl="0">
              <a:lnSpc>
                <a:spcPct val="115000"/>
              </a:lnSpc>
              <a:spcBef>
                <a:spcPts val="800"/>
              </a:spcBef>
              <a:spcAft>
                <a:spcPts val="0"/>
              </a:spcAft>
              <a:buNone/>
            </a:pPr>
            <a:endParaRPr sz="1100" dirty="0">
              <a:solidFill>
                <a:schemeClr val="dk1"/>
              </a:solidFill>
            </a:endParaRPr>
          </a:p>
          <a:p>
            <a:pPr marL="0" lvl="0" indent="0" algn="l" rtl="0">
              <a:lnSpc>
                <a:spcPct val="115000"/>
              </a:lnSpc>
              <a:spcBef>
                <a:spcPts val="800"/>
              </a:spcBef>
              <a:spcAft>
                <a:spcPts val="0"/>
              </a:spcAft>
              <a:buNone/>
            </a:pPr>
            <a:endParaRPr sz="1550" dirty="0">
              <a:solidFill>
                <a:schemeClr val="dk1"/>
              </a:solidFill>
              <a:highlight>
                <a:srgbClr val="FFFFFF"/>
              </a:highlight>
            </a:endParaRPr>
          </a:p>
          <a:p>
            <a:pPr marL="0" lvl="0" indent="0" algn="l" rtl="0">
              <a:lnSpc>
                <a:spcPct val="115000"/>
              </a:lnSpc>
              <a:spcBef>
                <a:spcPts val="800"/>
              </a:spcBef>
              <a:spcAft>
                <a:spcPts val="0"/>
              </a:spcAft>
              <a:buNone/>
            </a:pPr>
            <a:endParaRPr sz="1450" dirty="0">
              <a:solidFill>
                <a:schemeClr val="dk1"/>
              </a:solidFill>
              <a:highlight>
                <a:srgbClr val="FFFFFF"/>
              </a:highlight>
            </a:endParaRPr>
          </a:p>
          <a:p>
            <a:pPr marL="0" lvl="0" indent="0" algn="l" rtl="0">
              <a:lnSpc>
                <a:spcPct val="115000"/>
              </a:lnSpc>
              <a:spcBef>
                <a:spcPts val="800"/>
              </a:spcBef>
              <a:spcAft>
                <a:spcPts val="0"/>
              </a:spcAft>
              <a:buNone/>
            </a:pPr>
            <a:endParaRPr sz="1450" dirty="0">
              <a:solidFill>
                <a:schemeClr val="dk1"/>
              </a:solidFill>
              <a:highlight>
                <a:srgbClr val="FFFFFF"/>
              </a:highlight>
            </a:endParaRPr>
          </a:p>
          <a:p>
            <a:pPr marL="0" lvl="0" indent="0" algn="l" rtl="0">
              <a:lnSpc>
                <a:spcPct val="115000"/>
              </a:lnSpc>
              <a:spcBef>
                <a:spcPts val="800"/>
              </a:spcBef>
              <a:spcAft>
                <a:spcPts val="0"/>
              </a:spcAft>
              <a:buNone/>
            </a:pPr>
            <a:endParaRPr sz="1450" dirty="0">
              <a:solidFill>
                <a:schemeClr val="dk1"/>
              </a:solidFill>
              <a:highlight>
                <a:srgbClr val="FFFFFF"/>
              </a:highlight>
            </a:endParaRPr>
          </a:p>
          <a:p>
            <a:pPr marL="0" lvl="0" indent="0" algn="l" rtl="0">
              <a:lnSpc>
                <a:spcPct val="115000"/>
              </a:lnSpc>
              <a:spcBef>
                <a:spcPts val="800"/>
              </a:spcBef>
              <a:spcAft>
                <a:spcPts val="0"/>
              </a:spcAft>
              <a:buClr>
                <a:schemeClr val="dk1"/>
              </a:buClr>
              <a:buSzPts val="1100"/>
              <a:buFont typeface="Arial"/>
              <a:buNone/>
            </a:pPr>
            <a:r>
              <a:rPr lang="en-US" sz="1050" dirty="0">
                <a:solidFill>
                  <a:schemeClr val="dk1"/>
                </a:solidFill>
                <a:highlight>
                  <a:srgbClr val="FFFFFF"/>
                </a:highlight>
                <a:latin typeface="Cambria" panose="02040503050406030204" pitchFamily="18" charset="0"/>
                <a:ea typeface="Cambria" panose="02040503050406030204" pitchFamily="18" charset="0"/>
              </a:rPr>
              <a:t>                                                 </a:t>
            </a:r>
            <a:r>
              <a:rPr lang="en-US" sz="1150" dirty="0">
                <a:solidFill>
                  <a:schemeClr val="dk1"/>
                </a:solidFill>
                <a:highlight>
                  <a:srgbClr val="FFFFFF"/>
                </a:highlight>
                <a:latin typeface="Cambria" panose="02040503050406030204" pitchFamily="18" charset="0"/>
                <a:ea typeface="Cambria" panose="02040503050406030204" pitchFamily="18" charset="0"/>
              </a:rPr>
              <a:t>           </a:t>
            </a:r>
            <a:r>
              <a:rPr lang="en-US" sz="1450" b="1" dirty="0">
                <a:solidFill>
                  <a:schemeClr val="dk1"/>
                </a:solidFill>
                <a:highlight>
                  <a:srgbClr val="FFFFFF"/>
                </a:highlight>
                <a:latin typeface="Cambria" panose="02040503050406030204" pitchFamily="18" charset="0"/>
                <a:ea typeface="Cambria" panose="02040503050406030204" pitchFamily="18" charset="0"/>
              </a:rPr>
              <a:t>5.plastic</a:t>
            </a:r>
            <a:endParaRPr sz="1850" b="1" dirty="0">
              <a:solidFill>
                <a:schemeClr val="dk1"/>
              </a:solidFill>
              <a:highlight>
                <a:srgbClr val="FFFFFF"/>
              </a:highlight>
              <a:latin typeface="Cambria" panose="02040503050406030204" pitchFamily="18" charset="0"/>
              <a:ea typeface="Cambria" panose="02040503050406030204" pitchFamily="18" charset="0"/>
            </a:endParaRPr>
          </a:p>
          <a:p>
            <a:pPr marL="0" lvl="0" indent="0" algn="l" rtl="0">
              <a:spcBef>
                <a:spcPts val="800"/>
              </a:spcBef>
              <a:spcAft>
                <a:spcPts val="0"/>
              </a:spcAft>
              <a:buNone/>
            </a:pPr>
            <a:endParaRPr dirty="0">
              <a:latin typeface="Calibri"/>
              <a:ea typeface="Calibri"/>
              <a:cs typeface="Calibri"/>
              <a:sym typeface="Calibri"/>
            </a:endParaRPr>
          </a:p>
        </p:txBody>
      </p:sp>
      <p:pic>
        <p:nvPicPr>
          <p:cNvPr id="117" name="Google Shape;117;p10"/>
          <p:cNvPicPr preferRelativeResize="0"/>
          <p:nvPr/>
        </p:nvPicPr>
        <p:blipFill>
          <a:blip r:embed="rId3">
            <a:alphaModFix/>
          </a:blip>
          <a:stretch>
            <a:fillRect/>
          </a:stretch>
        </p:blipFill>
        <p:spPr>
          <a:xfrm>
            <a:off x="853700" y="2701325"/>
            <a:ext cx="2494225" cy="1870675"/>
          </a:xfrm>
          <a:prstGeom prst="rect">
            <a:avLst/>
          </a:prstGeom>
          <a:noFill/>
          <a:ln>
            <a:noFill/>
          </a:ln>
        </p:spPr>
      </p:pic>
      <p:pic>
        <p:nvPicPr>
          <p:cNvPr id="118" name="Google Shape;118;p10"/>
          <p:cNvPicPr preferRelativeResize="0"/>
          <p:nvPr/>
        </p:nvPicPr>
        <p:blipFill>
          <a:blip r:embed="rId4">
            <a:alphaModFix/>
          </a:blip>
          <a:stretch>
            <a:fillRect/>
          </a:stretch>
        </p:blipFill>
        <p:spPr>
          <a:xfrm>
            <a:off x="3496363" y="2668879"/>
            <a:ext cx="2494225" cy="1870668"/>
          </a:xfrm>
          <a:prstGeom prst="rect">
            <a:avLst/>
          </a:prstGeom>
          <a:noFill/>
          <a:ln>
            <a:noFill/>
          </a:ln>
        </p:spPr>
      </p:pic>
      <p:pic>
        <p:nvPicPr>
          <p:cNvPr id="119" name="Google Shape;119;p10"/>
          <p:cNvPicPr preferRelativeResize="0"/>
          <p:nvPr/>
        </p:nvPicPr>
        <p:blipFill>
          <a:blip r:embed="rId5">
            <a:alphaModFix/>
          </a:blip>
          <a:stretch>
            <a:fillRect/>
          </a:stretch>
        </p:blipFill>
        <p:spPr>
          <a:xfrm>
            <a:off x="6287450" y="2668903"/>
            <a:ext cx="2494225" cy="1870644"/>
          </a:xfrm>
          <a:prstGeom prst="rect">
            <a:avLst/>
          </a:prstGeom>
          <a:noFill/>
          <a:ln>
            <a:noFill/>
          </a:ln>
        </p:spPr>
      </p:pic>
      <p:pic>
        <p:nvPicPr>
          <p:cNvPr id="120" name="Google Shape;120;p10"/>
          <p:cNvPicPr preferRelativeResize="0"/>
          <p:nvPr/>
        </p:nvPicPr>
        <p:blipFill>
          <a:blip r:embed="rId6">
            <a:alphaModFix/>
          </a:blip>
          <a:stretch>
            <a:fillRect/>
          </a:stretch>
        </p:blipFill>
        <p:spPr>
          <a:xfrm>
            <a:off x="9096536" y="2701325"/>
            <a:ext cx="2494226" cy="1870675"/>
          </a:xfrm>
          <a:prstGeom prst="rect">
            <a:avLst/>
          </a:prstGeom>
          <a:noFill/>
          <a:ln>
            <a:noFill/>
          </a:ln>
        </p:spPr>
      </p:pic>
      <p:sp>
        <p:nvSpPr>
          <p:cNvPr id="121" name="Google Shape;121;p10"/>
          <p:cNvSpPr txBox="1"/>
          <p:nvPr/>
        </p:nvSpPr>
        <p:spPr>
          <a:xfrm>
            <a:off x="3990200" y="413225"/>
            <a:ext cx="7088700" cy="13944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US" sz="1800" b="1" dirty="0">
                <a:solidFill>
                  <a:srgbClr val="202124"/>
                </a:solidFill>
                <a:highlight>
                  <a:srgbClr val="FFFFFF"/>
                </a:highlight>
                <a:latin typeface="Calibri" panose="020F0502020204030204" pitchFamily="34" charset="0"/>
                <a:cs typeface="Calibri" panose="020F0502020204030204" pitchFamily="34" charset="0"/>
              </a:rPr>
              <a:t>About Dataset</a:t>
            </a:r>
            <a:endParaRPr sz="1800" b="1" dirty="0">
              <a:solidFill>
                <a:srgbClr val="202124"/>
              </a:solidFill>
              <a:highlight>
                <a:srgbClr val="FFFFFF"/>
              </a:highlight>
              <a:latin typeface="Calibri" panose="020F0502020204030204" pitchFamily="34" charset="0"/>
              <a:cs typeface="Calibri" panose="020F0502020204030204" pitchFamily="34" charset="0"/>
            </a:endParaRPr>
          </a:p>
          <a:p>
            <a:pPr marL="0" lvl="0" indent="0" algn="l" rtl="0">
              <a:lnSpc>
                <a:spcPct val="133333"/>
              </a:lnSpc>
              <a:spcBef>
                <a:spcPts val="0"/>
              </a:spcBef>
              <a:spcAft>
                <a:spcPts val="0"/>
              </a:spcAft>
              <a:buClr>
                <a:schemeClr val="dk1"/>
              </a:buClr>
              <a:buSzPts val="1100"/>
              <a:buFont typeface="Arial"/>
              <a:buNone/>
            </a:pPr>
            <a:r>
              <a:rPr lang="en-US" sz="1800" dirty="0">
                <a:solidFill>
                  <a:srgbClr val="202124"/>
                </a:solidFill>
                <a:highlight>
                  <a:srgbClr val="FFFFFF"/>
                </a:highlight>
                <a:latin typeface="Cambria" panose="02040503050406030204" pitchFamily="18" charset="0"/>
                <a:ea typeface="Cambria" panose="02040503050406030204" pitchFamily="18" charset="0"/>
              </a:rPr>
              <a:t>The data was obtained through the Kaggle website and</a:t>
            </a:r>
            <a:r>
              <a:rPr lang="en-US" sz="1800" b="1" dirty="0">
                <a:solidFill>
                  <a:srgbClr val="202124"/>
                </a:solidFill>
                <a:highlight>
                  <a:srgbClr val="FFFFFF"/>
                </a:highlight>
                <a:latin typeface="Cambria" panose="02040503050406030204" pitchFamily="18" charset="0"/>
                <a:ea typeface="Cambria" panose="02040503050406030204" pitchFamily="18" charset="0"/>
              </a:rPr>
              <a:t> </a:t>
            </a:r>
            <a:r>
              <a:rPr lang="en-US" sz="1750" dirty="0">
                <a:solidFill>
                  <a:schemeClr val="dk1"/>
                </a:solidFill>
                <a:highlight>
                  <a:srgbClr val="FFFFFF"/>
                </a:highlight>
                <a:latin typeface="Cambria" panose="02040503050406030204" pitchFamily="18" charset="0"/>
                <a:ea typeface="Cambria" panose="02040503050406030204" pitchFamily="18" charset="0"/>
              </a:rPr>
              <a:t>The Garbage Classification Dataset contains 6 classifications: cardboard (393), glass (491), metal (400), paper(584), plastic (472) and trash(127).</a:t>
            </a:r>
            <a:endParaRPr sz="1750" dirty="0">
              <a:solidFill>
                <a:schemeClr val="dk1"/>
              </a:solidFill>
              <a:highlight>
                <a:srgbClr val="FFFFFF"/>
              </a:highlight>
              <a:latin typeface="Cambria" panose="02040503050406030204" pitchFamily="18" charset="0"/>
              <a:ea typeface="Cambria" panose="02040503050406030204" pitchFamily="18" charset="0"/>
            </a:endParaRPr>
          </a:p>
          <a:p>
            <a:pPr marL="0" lvl="0" indent="0" algn="l" rtl="0">
              <a:lnSpc>
                <a:spcPct val="115000"/>
              </a:lnSpc>
              <a:spcBef>
                <a:spcPts val="800"/>
              </a:spcBef>
              <a:spcAft>
                <a:spcPts val="800"/>
              </a:spcAft>
              <a:buClr>
                <a:schemeClr val="dk1"/>
              </a:buClr>
              <a:buSzPts val="1100"/>
              <a:buFont typeface="Arial"/>
              <a:buNone/>
            </a:pPr>
            <a:endParaRPr dirty="0">
              <a:latin typeface="Calibri"/>
              <a:ea typeface="Calibri"/>
              <a:cs typeface="Calibri"/>
              <a:sym typeface="Calibri"/>
            </a:endParaRPr>
          </a:p>
        </p:txBody>
      </p:sp>
      <p:pic>
        <p:nvPicPr>
          <p:cNvPr id="122" name="Google Shape;122;p10"/>
          <p:cNvPicPr preferRelativeResize="0"/>
          <p:nvPr/>
        </p:nvPicPr>
        <p:blipFill>
          <a:blip r:embed="rId7">
            <a:alphaModFix/>
          </a:blip>
          <a:stretch>
            <a:fillRect/>
          </a:stretch>
        </p:blipFill>
        <p:spPr>
          <a:xfrm>
            <a:off x="3496363" y="4663762"/>
            <a:ext cx="2610525" cy="1957894"/>
          </a:xfrm>
          <a:prstGeom prst="rect">
            <a:avLst/>
          </a:prstGeom>
          <a:noFill/>
          <a:ln>
            <a:noFill/>
          </a:ln>
        </p:spPr>
      </p:pic>
      <p:sp>
        <p:nvSpPr>
          <p:cNvPr id="123" name="Google Shape;123;p10"/>
          <p:cNvSpPr txBox="1"/>
          <p:nvPr/>
        </p:nvSpPr>
        <p:spPr>
          <a:xfrm>
            <a:off x="6287450" y="4572000"/>
            <a:ext cx="3000000" cy="4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50" b="1" dirty="0">
                <a:solidFill>
                  <a:schemeClr val="dk1"/>
                </a:solidFill>
                <a:highlight>
                  <a:srgbClr val="FFFFFF"/>
                </a:highlight>
                <a:latin typeface="Cambria" panose="02040503050406030204" pitchFamily="18" charset="0"/>
                <a:ea typeface="Cambria" panose="02040503050406030204" pitchFamily="18" charset="0"/>
              </a:rPr>
              <a:t>6.trash</a:t>
            </a:r>
            <a:endParaRPr sz="1900" b="1" dirty="0">
              <a:latin typeface="Cambria" panose="02040503050406030204" pitchFamily="18" charset="0"/>
              <a:ea typeface="Cambria" panose="02040503050406030204" pitchFamily="18" charset="0"/>
            </a:endParaRPr>
          </a:p>
        </p:txBody>
      </p:sp>
      <p:pic>
        <p:nvPicPr>
          <p:cNvPr id="124" name="Google Shape;124;p10"/>
          <p:cNvPicPr preferRelativeResize="0"/>
          <p:nvPr/>
        </p:nvPicPr>
        <p:blipFill>
          <a:blip r:embed="rId8">
            <a:alphaModFix/>
          </a:blip>
          <a:stretch>
            <a:fillRect/>
          </a:stretch>
        </p:blipFill>
        <p:spPr>
          <a:xfrm>
            <a:off x="7088562" y="4711288"/>
            <a:ext cx="2379450" cy="1784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1"/>
          <p:cNvSpPr txBox="1">
            <a:spLocks noGrp="1"/>
          </p:cNvSpPr>
          <p:nvPr>
            <p:ph type="title"/>
          </p:nvPr>
        </p:nvSpPr>
        <p:spPr>
          <a:xfrm>
            <a:off x="724606" y="617341"/>
            <a:ext cx="9153000" cy="8589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5500">
                <a:solidFill>
                  <a:srgbClr val="221F1F"/>
                </a:solidFill>
              </a:rPr>
              <a:t>Data Collection</a:t>
            </a:r>
            <a:endParaRPr sz="5500">
              <a:latin typeface="Times New Roman"/>
              <a:ea typeface="Times New Roman"/>
              <a:cs typeface="Times New Roman"/>
              <a:sym typeface="Times New Roman"/>
            </a:endParaRPr>
          </a:p>
        </p:txBody>
      </p:sp>
      <p:sp>
        <p:nvSpPr>
          <p:cNvPr id="144" name="Google Shape;144;p11"/>
          <p:cNvSpPr txBox="1"/>
          <p:nvPr/>
        </p:nvSpPr>
        <p:spPr>
          <a:xfrm>
            <a:off x="687125" y="2179825"/>
            <a:ext cx="10741200" cy="2446793"/>
          </a:xfrm>
          <a:prstGeom prst="rect">
            <a:avLst/>
          </a:prstGeom>
          <a:noFill/>
          <a:ln>
            <a:noFill/>
          </a:ln>
        </p:spPr>
        <p:txBody>
          <a:bodyPr spcFirstLastPara="1" wrap="square" lIns="91425" tIns="91425" rIns="91425" bIns="91425" anchor="t" anchorCtr="0">
            <a:spAutoFit/>
          </a:bodyPr>
          <a:lstStyle/>
          <a:p>
            <a:pPr marL="457200" marR="0" lvl="0" indent="-349250" algn="l" rtl="0">
              <a:lnSpc>
                <a:spcPct val="100000"/>
              </a:lnSpc>
              <a:spcBef>
                <a:spcPts val="0"/>
              </a:spcBef>
              <a:spcAft>
                <a:spcPts val="0"/>
              </a:spcAft>
              <a:buClr>
                <a:srgbClr val="000000"/>
              </a:buClr>
              <a:buSzPts val="1900"/>
              <a:buFont typeface="Comfortaa"/>
              <a:buChar char="●"/>
            </a:pPr>
            <a:r>
              <a:rPr lang="en-US" sz="2100" b="0" i="0" u="none" strike="noStrike" cap="none" dirty="0">
                <a:solidFill>
                  <a:srgbClr val="000000"/>
                </a:solidFill>
                <a:latin typeface="Cambria" panose="02040503050406030204" pitchFamily="18" charset="0"/>
                <a:ea typeface="Cambria" panose="02040503050406030204" pitchFamily="18" charset="0"/>
                <a:cs typeface="Comfortaa"/>
                <a:sym typeface="Comfortaa"/>
              </a:rPr>
              <a:t>Since we require an image dataset, we had to scrape images from the internet.</a:t>
            </a:r>
            <a:endParaRPr sz="2100" b="0" i="0" u="none" strike="noStrike" cap="none" dirty="0">
              <a:solidFill>
                <a:srgbClr val="000000"/>
              </a:solidFill>
              <a:latin typeface="Cambria" panose="02040503050406030204" pitchFamily="18" charset="0"/>
              <a:ea typeface="Cambria" panose="02040503050406030204" pitchFamily="18" charset="0"/>
              <a:cs typeface="Comfortaa"/>
              <a:sym typeface="Comfortaa"/>
            </a:endParaRPr>
          </a:p>
          <a:p>
            <a:pPr marL="457200" marR="0" lvl="0" indent="-349250" algn="l" rtl="0">
              <a:lnSpc>
                <a:spcPct val="100000"/>
              </a:lnSpc>
              <a:spcBef>
                <a:spcPts val="0"/>
              </a:spcBef>
              <a:spcAft>
                <a:spcPts val="0"/>
              </a:spcAft>
              <a:buClr>
                <a:srgbClr val="000000"/>
              </a:buClr>
              <a:buSzPts val="1900"/>
              <a:buFont typeface="Comfortaa"/>
              <a:buChar char="●"/>
            </a:pPr>
            <a:r>
              <a:rPr lang="en-US" sz="2100" b="0" i="0" u="none" strike="noStrike" cap="none" dirty="0">
                <a:solidFill>
                  <a:srgbClr val="000000"/>
                </a:solidFill>
                <a:latin typeface="Cambria" panose="02040503050406030204" pitchFamily="18" charset="0"/>
                <a:ea typeface="Cambria" panose="02040503050406030204" pitchFamily="18" charset="0"/>
                <a:cs typeface="Comfortaa"/>
                <a:sym typeface="Comfortaa"/>
              </a:rPr>
              <a:t>For web-scraping we used an </a:t>
            </a:r>
            <a:r>
              <a:rPr lang="en-US" sz="2100" b="1" dirty="0">
                <a:latin typeface="Cambria" panose="02040503050406030204" pitchFamily="18" charset="0"/>
                <a:ea typeface="Cambria" panose="02040503050406030204" pitchFamily="18" charset="0"/>
                <a:cs typeface="Comfortaa"/>
                <a:sym typeface="Comfortaa"/>
              </a:rPr>
              <a:t>API</a:t>
            </a:r>
            <a:r>
              <a:rPr lang="en-US" sz="2100" b="0" i="0" u="none" strike="noStrike" cap="none" dirty="0">
                <a:solidFill>
                  <a:srgbClr val="000000"/>
                </a:solidFill>
                <a:latin typeface="Cambria" panose="02040503050406030204" pitchFamily="18" charset="0"/>
                <a:ea typeface="Cambria" panose="02040503050406030204" pitchFamily="18" charset="0"/>
                <a:cs typeface="Comfortaa"/>
                <a:sym typeface="Comfortaa"/>
              </a:rPr>
              <a:t>.</a:t>
            </a:r>
            <a:endParaRPr sz="2100" b="0" i="0" u="none" strike="noStrike" cap="none" dirty="0">
              <a:solidFill>
                <a:srgbClr val="000000"/>
              </a:solidFill>
              <a:latin typeface="Cambria" panose="02040503050406030204" pitchFamily="18" charset="0"/>
              <a:ea typeface="Cambria" panose="02040503050406030204" pitchFamily="18" charset="0"/>
              <a:cs typeface="Comfortaa"/>
              <a:sym typeface="Comfortaa"/>
            </a:endParaRPr>
          </a:p>
          <a:p>
            <a:pPr marL="457200" marR="0" lvl="0" indent="-349250" algn="l" rtl="0">
              <a:lnSpc>
                <a:spcPct val="100000"/>
              </a:lnSpc>
              <a:spcBef>
                <a:spcPts val="0"/>
              </a:spcBef>
              <a:spcAft>
                <a:spcPts val="0"/>
              </a:spcAft>
              <a:buClr>
                <a:srgbClr val="000000"/>
              </a:buClr>
              <a:buSzPts val="1900"/>
              <a:buFont typeface="Comfortaa"/>
              <a:buChar char="●"/>
            </a:pPr>
            <a:r>
              <a:rPr lang="en-US" sz="2100" b="0" i="0" u="none" strike="noStrike" cap="none" dirty="0">
                <a:solidFill>
                  <a:srgbClr val="000000"/>
                </a:solidFill>
                <a:latin typeface="Cambria" panose="02040503050406030204" pitchFamily="18" charset="0"/>
                <a:ea typeface="Cambria" panose="02040503050406030204" pitchFamily="18" charset="0"/>
                <a:cs typeface="Comfortaa"/>
                <a:sym typeface="Comfortaa"/>
              </a:rPr>
              <a:t>Besides scraping images from the internet, we even took garbage images from Kaggle.</a:t>
            </a:r>
            <a:endParaRPr sz="2100" b="0" i="0" u="none" strike="noStrike" cap="none" dirty="0">
              <a:solidFill>
                <a:srgbClr val="000000"/>
              </a:solidFill>
              <a:latin typeface="Cambria" panose="02040503050406030204" pitchFamily="18" charset="0"/>
              <a:ea typeface="Cambria" panose="02040503050406030204" pitchFamily="18" charset="0"/>
              <a:cs typeface="Comfortaa"/>
              <a:sym typeface="Comfortaa"/>
            </a:endParaRPr>
          </a:p>
          <a:p>
            <a:pPr marL="457200" marR="0" lvl="0" indent="-349250" algn="l" rtl="0">
              <a:lnSpc>
                <a:spcPct val="100000"/>
              </a:lnSpc>
              <a:spcBef>
                <a:spcPts val="0"/>
              </a:spcBef>
              <a:spcAft>
                <a:spcPts val="0"/>
              </a:spcAft>
              <a:buClr>
                <a:srgbClr val="000000"/>
              </a:buClr>
              <a:buSzPts val="1900"/>
              <a:buFont typeface="Comfortaa"/>
              <a:buChar char="●"/>
            </a:pPr>
            <a:r>
              <a:rPr lang="en-US" sz="2100" b="0" i="0" u="none" strike="noStrike" cap="none" dirty="0">
                <a:solidFill>
                  <a:schemeClr val="dk1"/>
                </a:solidFill>
                <a:latin typeface="Cambria" panose="02040503050406030204" pitchFamily="18" charset="0"/>
                <a:ea typeface="Cambria" panose="02040503050406030204" pitchFamily="18" charset="0"/>
                <a:cs typeface="Comfortaa"/>
                <a:sym typeface="Comfortaa"/>
              </a:rPr>
              <a:t>We were able to scrap </a:t>
            </a:r>
            <a:r>
              <a:rPr lang="en-US" sz="2100" b="1" i="0" u="none" strike="noStrike" cap="none" dirty="0">
                <a:solidFill>
                  <a:schemeClr val="dk1"/>
                </a:solidFill>
                <a:latin typeface="Cambria" panose="02040503050406030204" pitchFamily="18" charset="0"/>
                <a:ea typeface="Cambria" panose="02040503050406030204" pitchFamily="18" charset="0"/>
                <a:cs typeface="Comfortaa"/>
                <a:sym typeface="Comfortaa"/>
              </a:rPr>
              <a:t>813 images </a:t>
            </a:r>
            <a:r>
              <a:rPr lang="en-US" sz="2100" b="0" i="0" u="none" strike="noStrike" cap="none" dirty="0">
                <a:solidFill>
                  <a:schemeClr val="dk1"/>
                </a:solidFill>
                <a:latin typeface="Cambria" panose="02040503050406030204" pitchFamily="18" charset="0"/>
                <a:ea typeface="Cambria" panose="02040503050406030204" pitchFamily="18" charset="0"/>
                <a:cs typeface="Comfortaa"/>
                <a:sym typeface="Comfortaa"/>
              </a:rPr>
              <a:t>from the internet and able to get </a:t>
            </a:r>
            <a:r>
              <a:rPr lang="en-US" sz="2100" b="1" i="0" u="none" strike="noStrike" cap="none" dirty="0">
                <a:solidFill>
                  <a:schemeClr val="dk1"/>
                </a:solidFill>
                <a:latin typeface="Cambria" panose="02040503050406030204" pitchFamily="18" charset="0"/>
                <a:ea typeface="Cambria" panose="02040503050406030204" pitchFamily="18" charset="0"/>
                <a:cs typeface="Comfortaa"/>
                <a:sym typeface="Comfortaa"/>
              </a:rPr>
              <a:t>1982 images </a:t>
            </a:r>
            <a:r>
              <a:rPr lang="en-US" sz="2100" b="0" i="0" u="none" strike="noStrike" cap="none" dirty="0">
                <a:solidFill>
                  <a:schemeClr val="dk1"/>
                </a:solidFill>
                <a:latin typeface="Cambria" panose="02040503050406030204" pitchFamily="18" charset="0"/>
                <a:ea typeface="Cambria" panose="02040503050406030204" pitchFamily="18" charset="0"/>
                <a:cs typeface="Comfortaa"/>
                <a:sym typeface="Comfortaa"/>
              </a:rPr>
              <a:t>from </a:t>
            </a:r>
            <a:r>
              <a:rPr lang="en-US" sz="2100" b="1" i="0" u="none" strike="noStrike" cap="none" dirty="0">
                <a:solidFill>
                  <a:schemeClr val="dk1"/>
                </a:solidFill>
                <a:latin typeface="Cambria" panose="02040503050406030204" pitchFamily="18" charset="0"/>
                <a:ea typeface="Cambria" panose="02040503050406030204" pitchFamily="18" charset="0"/>
                <a:cs typeface="Comfortaa"/>
                <a:sym typeface="Comfortaa"/>
              </a:rPr>
              <a:t>Kaggle</a:t>
            </a:r>
            <a:r>
              <a:rPr lang="en-US" sz="2100" b="0" i="0" u="none" strike="noStrike" cap="none" dirty="0">
                <a:solidFill>
                  <a:schemeClr val="dk1"/>
                </a:solidFill>
                <a:latin typeface="Cambria" panose="02040503050406030204" pitchFamily="18" charset="0"/>
                <a:ea typeface="Cambria" panose="02040503050406030204" pitchFamily="18" charset="0"/>
                <a:cs typeface="Comfortaa"/>
                <a:sym typeface="Comfortaa"/>
              </a:rPr>
              <a:t>.</a:t>
            </a:r>
            <a:endParaRPr sz="2100" b="0" i="0" u="none" strike="noStrike" cap="none" dirty="0">
              <a:solidFill>
                <a:srgbClr val="000000"/>
              </a:solidFill>
              <a:latin typeface="Cambria" panose="02040503050406030204" pitchFamily="18" charset="0"/>
              <a:ea typeface="Cambria" panose="02040503050406030204" pitchFamily="18" charset="0"/>
              <a:cs typeface="Comfortaa"/>
              <a:sym typeface="Comfortaa"/>
            </a:endParaRPr>
          </a:p>
          <a:p>
            <a:pPr marL="457200" marR="0" lvl="0" indent="-349250" algn="l" rtl="0">
              <a:lnSpc>
                <a:spcPct val="100000"/>
              </a:lnSpc>
              <a:spcBef>
                <a:spcPts val="0"/>
              </a:spcBef>
              <a:spcAft>
                <a:spcPts val="0"/>
              </a:spcAft>
              <a:buClr>
                <a:srgbClr val="000000"/>
              </a:buClr>
              <a:buSzPts val="1900"/>
              <a:buFont typeface="Comfortaa"/>
              <a:buChar char="●"/>
            </a:pPr>
            <a:r>
              <a:rPr lang="en-US" sz="2100" b="0" i="0" u="none" strike="noStrike" cap="none" dirty="0">
                <a:solidFill>
                  <a:srgbClr val="000000"/>
                </a:solidFill>
                <a:latin typeface="Cambria" panose="02040503050406030204" pitchFamily="18" charset="0"/>
                <a:ea typeface="Cambria" panose="02040503050406030204" pitchFamily="18" charset="0"/>
                <a:cs typeface="Comfortaa"/>
                <a:sym typeface="Comfortaa"/>
              </a:rPr>
              <a:t>The whole dataset was then divided into six categories, namely : </a:t>
            </a:r>
            <a:r>
              <a:rPr lang="en-US" sz="2100" b="1" i="0" u="none" strike="noStrike" cap="none" dirty="0">
                <a:solidFill>
                  <a:srgbClr val="000000"/>
                </a:solidFill>
                <a:latin typeface="Cambria" panose="02040503050406030204" pitchFamily="18" charset="0"/>
                <a:ea typeface="Cambria" panose="02040503050406030204" pitchFamily="18" charset="0"/>
                <a:cs typeface="Comfortaa"/>
                <a:sym typeface="Comfortaa"/>
              </a:rPr>
              <a:t>Cardboard, glass, plastic, metal, paper and other garbage.</a:t>
            </a:r>
            <a:endParaRPr sz="2100" b="1" i="0" u="none" strike="noStrike" cap="none" dirty="0">
              <a:solidFill>
                <a:srgbClr val="000000"/>
              </a:solidFill>
              <a:latin typeface="Cambria" panose="02040503050406030204" pitchFamily="18" charset="0"/>
              <a:ea typeface="Cambria" panose="02040503050406030204" pitchFamily="18" charset="0"/>
              <a:cs typeface="Comfortaa"/>
              <a:sym typeface="Comforta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1c6f7bca033_2_1"/>
          <p:cNvSpPr txBox="1">
            <a:spLocks noGrp="1"/>
          </p:cNvSpPr>
          <p:nvPr>
            <p:ph type="title"/>
          </p:nvPr>
        </p:nvSpPr>
        <p:spPr>
          <a:xfrm>
            <a:off x="724606" y="617341"/>
            <a:ext cx="9153000" cy="858900"/>
          </a:xfrm>
          <a:prstGeom prst="rect">
            <a:avLst/>
          </a:prstGeom>
          <a:noFill/>
          <a:ln>
            <a:noFill/>
          </a:ln>
        </p:spPr>
        <p:txBody>
          <a:bodyPr spcFirstLastPara="1" wrap="square" lIns="0" tIns="12050" rIns="0" bIns="0" anchor="t" anchorCtr="0">
            <a:spAutoFit/>
          </a:bodyPr>
          <a:lstStyle/>
          <a:p>
            <a:pPr marL="0" lvl="0" indent="0" algn="l" rtl="0">
              <a:lnSpc>
                <a:spcPct val="100000"/>
              </a:lnSpc>
              <a:spcBef>
                <a:spcPts val="0"/>
              </a:spcBef>
              <a:spcAft>
                <a:spcPts val="0"/>
              </a:spcAft>
              <a:buSzPts val="1400"/>
              <a:buNone/>
            </a:pPr>
            <a:r>
              <a:rPr lang="en-US" sz="5500">
                <a:solidFill>
                  <a:srgbClr val="221F1F"/>
                </a:solidFill>
              </a:rPr>
              <a:t>Data Pre-processing</a:t>
            </a:r>
            <a:endParaRPr sz="5500">
              <a:latin typeface="Times New Roman"/>
              <a:ea typeface="Times New Roman"/>
              <a:cs typeface="Times New Roman"/>
              <a:sym typeface="Times New Roman"/>
            </a:endParaRPr>
          </a:p>
        </p:txBody>
      </p:sp>
      <p:sp>
        <p:nvSpPr>
          <p:cNvPr id="150" name="Google Shape;150;g1c6f7bca033_2_1"/>
          <p:cNvSpPr txBox="1"/>
          <p:nvPr/>
        </p:nvSpPr>
        <p:spPr>
          <a:xfrm>
            <a:off x="724606" y="1664771"/>
            <a:ext cx="10741200" cy="2646848"/>
          </a:xfrm>
          <a:prstGeom prst="rect">
            <a:avLst/>
          </a:prstGeom>
          <a:noFill/>
          <a:ln>
            <a:noFill/>
          </a:ln>
        </p:spPr>
        <p:txBody>
          <a:bodyPr spcFirstLastPara="1" wrap="square" lIns="91425" tIns="91425" rIns="91425" bIns="91425" anchor="t" anchorCtr="0">
            <a:spAutoFit/>
          </a:bodyPr>
          <a:lstStyle/>
          <a:p>
            <a:pPr marL="457200" marR="0" lvl="0" indent="-349250" algn="l" rtl="0">
              <a:lnSpc>
                <a:spcPct val="100000"/>
              </a:lnSpc>
              <a:spcBef>
                <a:spcPts val="0"/>
              </a:spcBef>
              <a:spcAft>
                <a:spcPts val="0"/>
              </a:spcAft>
              <a:buClr>
                <a:srgbClr val="000000"/>
              </a:buClr>
              <a:buSzPts val="1900"/>
              <a:buFont typeface="Comfortaa"/>
              <a:buChar char="●"/>
            </a:pPr>
            <a:r>
              <a:rPr lang="en-US" sz="2000" b="0" i="0" u="none" strike="noStrike" cap="none" dirty="0">
                <a:solidFill>
                  <a:srgbClr val="000000"/>
                </a:solidFill>
                <a:latin typeface="Cambria" panose="02040503050406030204" pitchFamily="18" charset="0"/>
                <a:ea typeface="Cambria" panose="02040503050406030204" pitchFamily="18" charset="0"/>
                <a:cs typeface="Comfortaa"/>
                <a:sym typeface="Comfortaa"/>
              </a:rPr>
              <a:t>Though we had the dataset, the images from Kaggle were relatively much more cleaner than compared to the web-scrapped ones, so the images from web had to be manually cleaned, since many contained </a:t>
            </a:r>
            <a:r>
              <a:rPr lang="en-US" sz="2000" b="1" i="0" u="none" strike="noStrike" cap="none" dirty="0">
                <a:solidFill>
                  <a:srgbClr val="000000"/>
                </a:solidFill>
                <a:latin typeface="Cambria" panose="02040503050406030204" pitchFamily="18" charset="0"/>
                <a:ea typeface="Cambria" panose="02040503050406030204" pitchFamily="18" charset="0"/>
                <a:cs typeface="Comfortaa"/>
                <a:sym typeface="Comfortaa"/>
              </a:rPr>
              <a:t>irrelevant images</a:t>
            </a:r>
            <a:r>
              <a:rPr lang="en-US" sz="2000" b="0" i="0" u="none" strike="noStrike" cap="none" dirty="0">
                <a:solidFill>
                  <a:srgbClr val="000000"/>
                </a:solidFill>
                <a:latin typeface="Cambria" panose="02040503050406030204" pitchFamily="18" charset="0"/>
                <a:ea typeface="Cambria" panose="02040503050406030204" pitchFamily="18" charset="0"/>
                <a:cs typeface="Comfortaa"/>
                <a:sym typeface="Comfortaa"/>
              </a:rPr>
              <a:t>.</a:t>
            </a:r>
            <a:endParaRPr sz="2000" b="0" i="0" u="none" strike="noStrike" cap="none" dirty="0">
              <a:solidFill>
                <a:srgbClr val="000000"/>
              </a:solidFill>
              <a:latin typeface="Cambria" panose="02040503050406030204" pitchFamily="18" charset="0"/>
              <a:ea typeface="Cambria" panose="02040503050406030204" pitchFamily="18" charset="0"/>
              <a:cs typeface="Comfortaa"/>
              <a:sym typeface="Comfortaa"/>
            </a:endParaRPr>
          </a:p>
          <a:p>
            <a:pPr marL="457200" marR="0" lvl="0" indent="-349250" algn="l" rtl="0">
              <a:lnSpc>
                <a:spcPct val="100000"/>
              </a:lnSpc>
              <a:spcBef>
                <a:spcPts val="0"/>
              </a:spcBef>
              <a:spcAft>
                <a:spcPts val="0"/>
              </a:spcAft>
              <a:buClr>
                <a:srgbClr val="000000"/>
              </a:buClr>
              <a:buSzPts val="1900"/>
              <a:buFont typeface="Comfortaa"/>
              <a:buChar char="●"/>
            </a:pPr>
            <a:r>
              <a:rPr lang="en-US" sz="2000" dirty="0">
                <a:latin typeface="Cambria" panose="02040503050406030204" pitchFamily="18" charset="0"/>
                <a:ea typeface="Cambria" panose="02040503050406030204" pitchFamily="18" charset="0"/>
                <a:cs typeface="Comfortaa"/>
                <a:sym typeface="Comfortaa"/>
              </a:rPr>
              <a:t>Fi</a:t>
            </a:r>
            <a:r>
              <a:rPr lang="en-US" sz="2000" b="0" i="0" u="none" strike="noStrike" cap="none" dirty="0">
                <a:solidFill>
                  <a:srgbClr val="000000"/>
                </a:solidFill>
                <a:latin typeface="Cambria" panose="02040503050406030204" pitchFamily="18" charset="0"/>
                <a:ea typeface="Cambria" panose="02040503050406030204" pitchFamily="18" charset="0"/>
                <a:cs typeface="Comfortaa"/>
                <a:sym typeface="Comfortaa"/>
              </a:rPr>
              <a:t>nally after clea</a:t>
            </a:r>
            <a:r>
              <a:rPr lang="en-US" sz="2000" dirty="0">
                <a:latin typeface="Cambria" panose="02040503050406030204" pitchFamily="18" charset="0"/>
                <a:ea typeface="Cambria" panose="02040503050406030204" pitchFamily="18" charset="0"/>
                <a:cs typeface="Comfortaa"/>
                <a:sym typeface="Comfortaa"/>
              </a:rPr>
              <a:t>r</a:t>
            </a:r>
            <a:r>
              <a:rPr lang="en-US" sz="2000" b="0" i="0" u="none" strike="noStrike" cap="none" dirty="0">
                <a:solidFill>
                  <a:srgbClr val="000000"/>
                </a:solidFill>
                <a:latin typeface="Cambria" panose="02040503050406030204" pitchFamily="18" charset="0"/>
                <a:ea typeface="Cambria" panose="02040503050406030204" pitchFamily="18" charset="0"/>
                <a:cs typeface="Comfortaa"/>
                <a:sym typeface="Comfortaa"/>
              </a:rPr>
              <a:t>ing 268 images from our dataset, we were left with </a:t>
            </a:r>
            <a:r>
              <a:rPr lang="en-US" sz="2000" b="1" i="0" u="none" strike="noStrike" cap="none" dirty="0">
                <a:solidFill>
                  <a:srgbClr val="000000"/>
                </a:solidFill>
                <a:latin typeface="Cambria" panose="02040503050406030204" pitchFamily="18" charset="0"/>
                <a:ea typeface="Cambria" panose="02040503050406030204" pitchFamily="18" charset="0"/>
                <a:cs typeface="Comfortaa"/>
                <a:sym typeface="Comfortaa"/>
              </a:rPr>
              <a:t>2527 relevant images</a:t>
            </a:r>
            <a:r>
              <a:rPr lang="en-US" sz="2000" b="0" i="0" u="none" strike="noStrike" cap="none" dirty="0">
                <a:solidFill>
                  <a:srgbClr val="000000"/>
                </a:solidFill>
                <a:latin typeface="Cambria" panose="02040503050406030204" pitchFamily="18" charset="0"/>
                <a:ea typeface="Cambria" panose="02040503050406030204" pitchFamily="18" charset="0"/>
                <a:cs typeface="Comfortaa"/>
                <a:sym typeface="Comfortaa"/>
              </a:rPr>
              <a:t>. </a:t>
            </a:r>
            <a:endParaRPr sz="2000" b="0" i="0" u="none" strike="noStrike" cap="none" dirty="0">
              <a:solidFill>
                <a:srgbClr val="000000"/>
              </a:solidFill>
              <a:latin typeface="Cambria" panose="02040503050406030204" pitchFamily="18" charset="0"/>
              <a:ea typeface="Cambria" panose="02040503050406030204" pitchFamily="18" charset="0"/>
              <a:cs typeface="Comfortaa"/>
              <a:sym typeface="Comfortaa"/>
            </a:endParaRPr>
          </a:p>
          <a:p>
            <a:pPr marL="457200" marR="0" lvl="0" indent="-349250" algn="l" rtl="0">
              <a:lnSpc>
                <a:spcPct val="100000"/>
              </a:lnSpc>
              <a:spcBef>
                <a:spcPts val="0"/>
              </a:spcBef>
              <a:spcAft>
                <a:spcPts val="0"/>
              </a:spcAft>
              <a:buClr>
                <a:srgbClr val="000000"/>
              </a:buClr>
              <a:buSzPts val="1900"/>
              <a:buFont typeface="Comfortaa"/>
              <a:buChar char="●"/>
            </a:pPr>
            <a:r>
              <a:rPr lang="en-US" sz="2000" b="0" i="0" u="none" strike="noStrike" cap="none" dirty="0">
                <a:solidFill>
                  <a:srgbClr val="000000"/>
                </a:solidFill>
                <a:latin typeface="Cambria" panose="02040503050406030204" pitchFamily="18" charset="0"/>
                <a:ea typeface="Cambria" panose="02040503050406030204" pitchFamily="18" charset="0"/>
                <a:cs typeface="Comfortaa"/>
                <a:sym typeface="Comfortaa"/>
              </a:rPr>
              <a:t>As far as the processing of the images goes, after cleaning our dataset, we then had to </a:t>
            </a:r>
            <a:r>
              <a:rPr lang="en-US" sz="2000" b="1" i="0" u="none" strike="noStrike" cap="none" dirty="0">
                <a:solidFill>
                  <a:srgbClr val="000000"/>
                </a:solidFill>
                <a:latin typeface="Cambria" panose="02040503050406030204" pitchFamily="18" charset="0"/>
                <a:ea typeface="Cambria" panose="02040503050406030204" pitchFamily="18" charset="0"/>
                <a:cs typeface="Comfortaa"/>
                <a:sym typeface="Comfortaa"/>
              </a:rPr>
              <a:t>resize </a:t>
            </a:r>
            <a:r>
              <a:rPr lang="en-US" sz="2000" b="0" i="0" u="none" strike="noStrike" cap="none" dirty="0">
                <a:solidFill>
                  <a:srgbClr val="000000"/>
                </a:solidFill>
                <a:latin typeface="Cambria" panose="02040503050406030204" pitchFamily="18" charset="0"/>
                <a:ea typeface="Cambria" panose="02040503050406030204" pitchFamily="18" charset="0"/>
                <a:cs typeface="Comfortaa"/>
                <a:sym typeface="Comfortaa"/>
              </a:rPr>
              <a:t>all the images of the dataset, so as to get an uniform sized images in our dataset.</a:t>
            </a:r>
            <a:endParaRPr sz="2000" b="0" i="0" u="none" strike="noStrike" cap="none" dirty="0">
              <a:solidFill>
                <a:srgbClr val="000000"/>
              </a:solidFill>
              <a:latin typeface="Cambria" panose="02040503050406030204" pitchFamily="18" charset="0"/>
              <a:ea typeface="Cambria" panose="02040503050406030204" pitchFamily="18" charset="0"/>
              <a:cs typeface="Comfortaa"/>
              <a:sym typeface="Comfortaa"/>
            </a:endParaRPr>
          </a:p>
          <a:p>
            <a:pPr marL="457200" lvl="0" indent="-349250" algn="l" rtl="0">
              <a:spcBef>
                <a:spcPts val="0"/>
              </a:spcBef>
              <a:spcAft>
                <a:spcPts val="0"/>
              </a:spcAft>
              <a:buClr>
                <a:schemeClr val="dk1"/>
              </a:buClr>
              <a:buSzPts val="1900"/>
              <a:buFont typeface="Comfortaa"/>
              <a:buChar char="●"/>
            </a:pPr>
            <a:r>
              <a:rPr lang="en-US" sz="2000" dirty="0">
                <a:solidFill>
                  <a:schemeClr val="dk1"/>
                </a:solidFill>
                <a:latin typeface="Cambria" panose="02040503050406030204" pitchFamily="18" charset="0"/>
                <a:ea typeface="Cambria" panose="02040503050406030204" pitchFamily="18" charset="0"/>
                <a:cs typeface="Comfortaa"/>
                <a:sym typeface="Comfortaa"/>
              </a:rPr>
              <a:t>Then we </a:t>
            </a:r>
            <a:r>
              <a:rPr lang="en-US" sz="2000" b="1" dirty="0">
                <a:solidFill>
                  <a:schemeClr val="dk1"/>
                </a:solidFill>
                <a:latin typeface="Cambria" panose="02040503050406030204" pitchFamily="18" charset="0"/>
                <a:ea typeface="Cambria" panose="02040503050406030204" pitchFamily="18" charset="0"/>
                <a:cs typeface="Comfortaa"/>
                <a:sym typeface="Comfortaa"/>
              </a:rPr>
              <a:t>augmented</a:t>
            </a:r>
            <a:r>
              <a:rPr lang="en-US" sz="2000" dirty="0">
                <a:solidFill>
                  <a:schemeClr val="dk1"/>
                </a:solidFill>
                <a:latin typeface="Cambria" panose="02040503050406030204" pitchFamily="18" charset="0"/>
                <a:ea typeface="Cambria" panose="02040503050406030204" pitchFamily="18" charset="0"/>
                <a:cs typeface="Comfortaa"/>
                <a:sym typeface="Comfortaa"/>
              </a:rPr>
              <a:t> our data to reduce overfitting by forming new and different examples to train datasets.</a:t>
            </a:r>
            <a:endParaRPr sz="2000" dirty="0">
              <a:latin typeface="Cambria" panose="02040503050406030204" pitchFamily="18" charset="0"/>
              <a:ea typeface="Cambria" panose="02040503050406030204" pitchFamily="18" charset="0"/>
              <a:cs typeface="Comfortaa"/>
              <a:sym typeface="Comfortaa"/>
            </a:endParaRPr>
          </a:p>
        </p:txBody>
      </p:sp>
      <p:pic>
        <p:nvPicPr>
          <p:cNvPr id="4" name="Picture 3">
            <a:extLst>
              <a:ext uri="{FF2B5EF4-FFF2-40B4-BE49-F238E27FC236}">
                <a16:creationId xmlns:a16="http://schemas.microsoft.com/office/drawing/2014/main" id="{E153A228-DBEA-745C-C809-A0CF3D71D92E}"/>
              </a:ext>
            </a:extLst>
          </p:cNvPr>
          <p:cNvPicPr>
            <a:picLocks noChangeAspect="1"/>
          </p:cNvPicPr>
          <p:nvPr/>
        </p:nvPicPr>
        <p:blipFill rotWithShape="1">
          <a:blip r:embed="rId3"/>
          <a:srcRect t="1285" b="2139"/>
          <a:stretch/>
        </p:blipFill>
        <p:spPr>
          <a:xfrm>
            <a:off x="6861938" y="3898807"/>
            <a:ext cx="2323622" cy="2870115"/>
          </a:xfrm>
          <a:prstGeom prst="rect">
            <a:avLst/>
          </a:prstGeom>
        </p:spPr>
      </p:pic>
      <p:pic>
        <p:nvPicPr>
          <p:cNvPr id="6" name="Picture 5">
            <a:extLst>
              <a:ext uri="{FF2B5EF4-FFF2-40B4-BE49-F238E27FC236}">
                <a16:creationId xmlns:a16="http://schemas.microsoft.com/office/drawing/2014/main" id="{14E7B09E-2436-D92A-EE03-F2620F9159E1}"/>
              </a:ext>
            </a:extLst>
          </p:cNvPr>
          <p:cNvPicPr>
            <a:picLocks noChangeAspect="1"/>
          </p:cNvPicPr>
          <p:nvPr/>
        </p:nvPicPr>
        <p:blipFill rotWithShape="1">
          <a:blip r:embed="rId4"/>
          <a:srcRect t="8641" b="5570"/>
          <a:stretch/>
        </p:blipFill>
        <p:spPr>
          <a:xfrm>
            <a:off x="2356345" y="4311619"/>
            <a:ext cx="3879146" cy="2018061"/>
          </a:xfrm>
          <a:prstGeom prst="rect">
            <a:avLst/>
          </a:prstGeom>
        </p:spPr>
      </p:pic>
      <p:sp>
        <p:nvSpPr>
          <p:cNvPr id="7" name="Rectangle 6">
            <a:extLst>
              <a:ext uri="{FF2B5EF4-FFF2-40B4-BE49-F238E27FC236}">
                <a16:creationId xmlns:a16="http://schemas.microsoft.com/office/drawing/2014/main" id="{D6999533-BA92-AE9C-A405-D957BDDF8781}"/>
              </a:ext>
            </a:extLst>
          </p:cNvPr>
          <p:cNvSpPr/>
          <p:nvPr/>
        </p:nvSpPr>
        <p:spPr>
          <a:xfrm>
            <a:off x="2903500" y="4537471"/>
            <a:ext cx="1325546" cy="1359476"/>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C2C195D8-8283-7978-67D4-B889CE23B6B1}"/>
              </a:ext>
            </a:extLst>
          </p:cNvPr>
          <p:cNvCxnSpPr>
            <a:cxnSpLocks/>
          </p:cNvCxnSpPr>
          <p:nvPr/>
        </p:nvCxnSpPr>
        <p:spPr>
          <a:xfrm>
            <a:off x="4259526" y="5589037"/>
            <a:ext cx="2612572" cy="3079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52" name="Picture 4" descr="Create meme &quot;the black man surprised meme, surprised Negro memes, surprised  Negro memes&quot; - Pictures - Meme-arsenal.com">
            <a:extLst>
              <a:ext uri="{FF2B5EF4-FFF2-40B4-BE49-F238E27FC236}">
                <a16:creationId xmlns:a16="http://schemas.microsoft.com/office/drawing/2014/main" id="{439D753D-08AC-EF96-98BD-20795F6BF9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8500" y="3989976"/>
            <a:ext cx="2389134" cy="13438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5"/>
          <p:cNvSpPr txBox="1">
            <a:spLocks noGrp="1"/>
          </p:cNvSpPr>
          <p:nvPr>
            <p:ph type="title"/>
          </p:nvPr>
        </p:nvSpPr>
        <p:spPr>
          <a:xfrm>
            <a:off x="787756" y="690516"/>
            <a:ext cx="9153000" cy="797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5100">
                <a:solidFill>
                  <a:srgbClr val="221F1F"/>
                </a:solidFill>
              </a:rPr>
              <a:t>Diagram(s)</a:t>
            </a:r>
            <a:r>
              <a:rPr lang="en-US" sz="5100" b="0">
                <a:solidFill>
                  <a:srgbClr val="221F1F"/>
                </a:solidFill>
                <a:latin typeface="Times New Roman"/>
                <a:ea typeface="Times New Roman"/>
                <a:cs typeface="Times New Roman"/>
                <a:sym typeface="Times New Roman"/>
              </a:rPr>
              <a:t> </a:t>
            </a:r>
            <a:r>
              <a:rPr lang="en-US" sz="5100">
                <a:solidFill>
                  <a:srgbClr val="221F1F"/>
                </a:solidFill>
              </a:rPr>
              <a:t>or</a:t>
            </a:r>
            <a:r>
              <a:rPr lang="en-US" sz="5100" b="0">
                <a:solidFill>
                  <a:srgbClr val="221F1F"/>
                </a:solidFill>
                <a:latin typeface="Times New Roman"/>
                <a:ea typeface="Times New Roman"/>
                <a:cs typeface="Times New Roman"/>
                <a:sym typeface="Times New Roman"/>
              </a:rPr>
              <a:t> </a:t>
            </a:r>
            <a:r>
              <a:rPr lang="en-US" sz="5100">
                <a:solidFill>
                  <a:srgbClr val="221F1F"/>
                </a:solidFill>
              </a:rPr>
              <a:t>Visualization(s)</a:t>
            </a:r>
            <a:endParaRPr sz="5100">
              <a:latin typeface="Times New Roman"/>
              <a:ea typeface="Times New Roman"/>
              <a:cs typeface="Times New Roman"/>
              <a:sym typeface="Times New Roman"/>
            </a:endParaRPr>
          </a:p>
        </p:txBody>
      </p:sp>
      <p:pic>
        <p:nvPicPr>
          <p:cNvPr id="170" name="Google Shape;170;p15"/>
          <p:cNvPicPr preferRelativeResize="0"/>
          <p:nvPr/>
        </p:nvPicPr>
        <p:blipFill rotWithShape="1">
          <a:blip r:embed="rId3">
            <a:alphaModFix/>
            <a:extLst>
              <a:ext uri="{BEBA8EAE-BF5A-486C-A8C5-ECC9F3942E4B}">
                <a14:imgProps xmlns:a14="http://schemas.microsoft.com/office/drawing/2010/main">
                  <a14:imgLayer r:embed="rId4">
                    <a14:imgEffect>
                      <a14:sharpenSoften amount="25000"/>
                    </a14:imgEffect>
                    <a14:imgEffect>
                      <a14:saturation sat="109000"/>
                    </a14:imgEffect>
                  </a14:imgLayer>
                </a14:imgProps>
              </a:ext>
            </a:extLst>
          </a:blip>
          <a:srcRect/>
          <a:stretch/>
        </p:blipFill>
        <p:spPr>
          <a:xfrm>
            <a:off x="3964364" y="2245050"/>
            <a:ext cx="3983125" cy="3155788"/>
          </a:xfrm>
          <a:prstGeom prst="rect">
            <a:avLst/>
          </a:prstGeom>
          <a:noFill/>
          <a:ln>
            <a:noFill/>
          </a:ln>
        </p:spPr>
      </p:pic>
      <p:pic>
        <p:nvPicPr>
          <p:cNvPr id="171" name="Google Shape;171;p15"/>
          <p:cNvPicPr preferRelativeResize="0"/>
          <p:nvPr/>
        </p:nvPicPr>
        <p:blipFill rotWithShape="1">
          <a:blip r:embed="rId5">
            <a:alphaModFix/>
            <a:extLst>
              <a:ext uri="{BEBA8EAE-BF5A-486C-A8C5-ECC9F3942E4B}">
                <a14:imgProps xmlns:a14="http://schemas.microsoft.com/office/drawing/2010/main">
                  <a14:imgLayer r:embed="rId6">
                    <a14:imgEffect>
                      <a14:sharpenSoften amount="25000"/>
                    </a14:imgEffect>
                    <a14:imgEffect>
                      <a14:saturation sat="106000"/>
                    </a14:imgEffect>
                  </a14:imgLayer>
                </a14:imgProps>
              </a:ext>
            </a:extLst>
          </a:blip>
          <a:srcRect/>
          <a:stretch/>
        </p:blipFill>
        <p:spPr>
          <a:xfrm>
            <a:off x="7949193" y="2240116"/>
            <a:ext cx="3983125" cy="3054188"/>
          </a:xfrm>
          <a:prstGeom prst="rect">
            <a:avLst/>
          </a:prstGeom>
          <a:noFill/>
          <a:ln>
            <a:noFill/>
          </a:ln>
        </p:spPr>
      </p:pic>
      <p:graphicFrame>
        <p:nvGraphicFramePr>
          <p:cNvPr id="2" name="Chart 1">
            <a:extLst>
              <a:ext uri="{FF2B5EF4-FFF2-40B4-BE49-F238E27FC236}">
                <a16:creationId xmlns:a16="http://schemas.microsoft.com/office/drawing/2014/main" id="{97924302-6F1A-ABB1-EB9C-A5920304AA70}"/>
              </a:ext>
            </a:extLst>
          </p:cNvPr>
          <p:cNvGraphicFramePr/>
          <p:nvPr>
            <p:extLst>
              <p:ext uri="{D42A27DB-BD31-4B8C-83A1-F6EECF244321}">
                <p14:modId xmlns:p14="http://schemas.microsoft.com/office/powerpoint/2010/main" val="1186377463"/>
              </p:ext>
            </p:extLst>
          </p:nvPr>
        </p:nvGraphicFramePr>
        <p:xfrm>
          <a:off x="0" y="2151762"/>
          <a:ext cx="4244513" cy="3230897"/>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724606" y="617341"/>
            <a:ext cx="9152890" cy="8636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5500">
                <a:solidFill>
                  <a:srgbClr val="221F1F"/>
                </a:solidFill>
              </a:rPr>
              <a:t>Optimal</a:t>
            </a:r>
            <a:r>
              <a:rPr lang="en-US" sz="5500" b="0">
                <a:solidFill>
                  <a:srgbClr val="221F1F"/>
                </a:solidFill>
                <a:latin typeface="Times New Roman"/>
                <a:ea typeface="Times New Roman"/>
                <a:cs typeface="Times New Roman"/>
                <a:sym typeface="Times New Roman"/>
              </a:rPr>
              <a:t> </a:t>
            </a:r>
            <a:r>
              <a:rPr lang="en-US" sz="5500">
                <a:solidFill>
                  <a:srgbClr val="221F1F"/>
                </a:solidFill>
              </a:rPr>
              <a:t>Case</a:t>
            </a:r>
            <a:endParaRPr sz="5500">
              <a:latin typeface="Times New Roman"/>
              <a:ea typeface="Times New Roman"/>
              <a:cs typeface="Times New Roman"/>
              <a:sym typeface="Times New Roman"/>
            </a:endParaRPr>
          </a:p>
        </p:txBody>
      </p:sp>
      <p:sp>
        <p:nvSpPr>
          <p:cNvPr id="3" name="Google Shape;163;p14">
            <a:extLst>
              <a:ext uri="{FF2B5EF4-FFF2-40B4-BE49-F238E27FC236}">
                <a16:creationId xmlns:a16="http://schemas.microsoft.com/office/drawing/2014/main" id="{68157393-A236-4747-AB6E-6878554086FB}"/>
              </a:ext>
            </a:extLst>
          </p:cNvPr>
          <p:cNvSpPr txBox="1"/>
          <p:nvPr/>
        </p:nvSpPr>
        <p:spPr>
          <a:xfrm>
            <a:off x="724606" y="2025350"/>
            <a:ext cx="10687200" cy="341629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chemeClr val="dk1"/>
              </a:buClr>
              <a:buSzPts val="1900"/>
              <a:buFont typeface="Comfortaa"/>
              <a:buChar char="●"/>
            </a:pPr>
            <a:r>
              <a:rPr lang="en-US" sz="2100" b="1" dirty="0">
                <a:solidFill>
                  <a:schemeClr val="dk1"/>
                </a:solidFill>
                <a:latin typeface="Cambria" panose="02040503050406030204" pitchFamily="18" charset="0"/>
                <a:ea typeface="Cambria" panose="02040503050406030204" pitchFamily="18" charset="0"/>
                <a:cs typeface="Comfortaa"/>
                <a:sym typeface="Comfortaa"/>
              </a:rPr>
              <a:t>Training Accuracy ~ 97%</a:t>
            </a:r>
          </a:p>
          <a:p>
            <a:pPr marL="457200" lvl="0" indent="-349250" algn="l" rtl="0">
              <a:spcBef>
                <a:spcPts val="0"/>
              </a:spcBef>
              <a:spcAft>
                <a:spcPts val="0"/>
              </a:spcAft>
              <a:buClr>
                <a:schemeClr val="dk1"/>
              </a:buClr>
              <a:buSzPts val="1900"/>
              <a:buFont typeface="Comfortaa"/>
              <a:buChar char="●"/>
            </a:pPr>
            <a:r>
              <a:rPr lang="en-US" sz="2100" b="1" dirty="0">
                <a:solidFill>
                  <a:schemeClr val="dk1"/>
                </a:solidFill>
                <a:latin typeface="Cambria" panose="02040503050406030204" pitchFamily="18" charset="0"/>
                <a:ea typeface="Cambria" panose="02040503050406030204" pitchFamily="18" charset="0"/>
                <a:cs typeface="Comfortaa"/>
                <a:sym typeface="Comfortaa"/>
              </a:rPr>
              <a:t>Test Accuracy ~ 95%</a:t>
            </a:r>
          </a:p>
          <a:p>
            <a:pPr marL="0" lvl="0" indent="0" algn="l" rtl="0">
              <a:spcBef>
                <a:spcPts val="0"/>
              </a:spcBef>
              <a:spcAft>
                <a:spcPts val="0"/>
              </a:spcAft>
              <a:buNone/>
            </a:pPr>
            <a:endParaRPr lang="en-US" sz="2100" dirty="0">
              <a:solidFill>
                <a:schemeClr val="dk1"/>
              </a:solidFill>
              <a:latin typeface="Cambria" panose="02040503050406030204" pitchFamily="18" charset="0"/>
              <a:ea typeface="Cambria" panose="02040503050406030204" pitchFamily="18" charset="0"/>
              <a:cs typeface="Comfortaa"/>
              <a:sym typeface="Comfortaa"/>
            </a:endParaRPr>
          </a:p>
          <a:p>
            <a:pPr marL="0" lvl="0" indent="0" algn="l" rtl="0">
              <a:spcBef>
                <a:spcPts val="0"/>
              </a:spcBef>
              <a:spcAft>
                <a:spcPts val="0"/>
              </a:spcAft>
              <a:buNone/>
            </a:pPr>
            <a:r>
              <a:rPr lang="en-US" sz="2100" dirty="0">
                <a:solidFill>
                  <a:schemeClr val="dk1"/>
                </a:solidFill>
                <a:latin typeface="Cambria" panose="02040503050406030204" pitchFamily="18" charset="0"/>
                <a:ea typeface="Cambria" panose="02040503050406030204" pitchFamily="18" charset="0"/>
                <a:cs typeface="Comfortaa"/>
                <a:sym typeface="Comfortaa"/>
              </a:rPr>
              <a:t>Hyperparameter :</a:t>
            </a:r>
          </a:p>
          <a:p>
            <a:pPr marL="0" lvl="0" indent="0" algn="l" rtl="0">
              <a:spcBef>
                <a:spcPts val="0"/>
              </a:spcBef>
              <a:spcAft>
                <a:spcPts val="0"/>
              </a:spcAft>
              <a:buNone/>
            </a:pPr>
            <a:r>
              <a:rPr lang="en-US" sz="2100" dirty="0">
                <a:solidFill>
                  <a:schemeClr val="dk1"/>
                </a:solidFill>
                <a:latin typeface="Cambria" panose="02040503050406030204" pitchFamily="18" charset="0"/>
                <a:ea typeface="Cambria" panose="02040503050406030204" pitchFamily="18" charset="0"/>
                <a:cs typeface="Comfortaa"/>
                <a:sym typeface="Comfortaa"/>
              </a:rPr>
              <a:t>Number of epochs = 100</a:t>
            </a:r>
          </a:p>
          <a:p>
            <a:pPr marL="0" lvl="0" indent="0" algn="l" rtl="0">
              <a:spcBef>
                <a:spcPts val="0"/>
              </a:spcBef>
              <a:spcAft>
                <a:spcPts val="0"/>
              </a:spcAft>
              <a:buNone/>
            </a:pPr>
            <a:r>
              <a:rPr lang="en-US" sz="2100" dirty="0">
                <a:solidFill>
                  <a:schemeClr val="dk1"/>
                </a:solidFill>
                <a:latin typeface="Cambria" panose="02040503050406030204" pitchFamily="18" charset="0"/>
                <a:ea typeface="Cambria" panose="02040503050406030204" pitchFamily="18" charset="0"/>
                <a:cs typeface="Comfortaa"/>
                <a:sym typeface="Comfortaa"/>
              </a:rPr>
              <a:t>Loss function = Categorical cross entropy</a:t>
            </a:r>
          </a:p>
          <a:p>
            <a:pPr marL="0" lvl="0" indent="0" algn="l" rtl="0">
              <a:spcBef>
                <a:spcPts val="0"/>
              </a:spcBef>
              <a:spcAft>
                <a:spcPts val="0"/>
              </a:spcAft>
              <a:buNone/>
            </a:pPr>
            <a:r>
              <a:rPr lang="en-US" sz="2100" dirty="0">
                <a:solidFill>
                  <a:schemeClr val="dk1"/>
                </a:solidFill>
                <a:latin typeface="Cambria" panose="02040503050406030204" pitchFamily="18" charset="0"/>
                <a:ea typeface="Cambria" panose="02040503050406030204" pitchFamily="18" charset="0"/>
                <a:cs typeface="Comfortaa"/>
                <a:sym typeface="Comfortaa"/>
              </a:rPr>
              <a:t>Optimizer function = Adam</a:t>
            </a:r>
          </a:p>
          <a:p>
            <a:pPr marL="0" lvl="0" indent="0" algn="l" rtl="0">
              <a:spcBef>
                <a:spcPts val="0"/>
              </a:spcBef>
              <a:spcAft>
                <a:spcPts val="0"/>
              </a:spcAft>
              <a:buNone/>
            </a:pPr>
            <a:r>
              <a:rPr lang="en-US" sz="2100" dirty="0">
                <a:solidFill>
                  <a:schemeClr val="dk1"/>
                </a:solidFill>
                <a:latin typeface="Cambria" panose="02040503050406030204" pitchFamily="18" charset="0"/>
                <a:ea typeface="Cambria" panose="02040503050406030204" pitchFamily="18" charset="0"/>
                <a:cs typeface="Comfortaa"/>
                <a:sym typeface="Comfortaa"/>
              </a:rPr>
              <a:t>Train: Test split = 0.2</a:t>
            </a:r>
          </a:p>
          <a:p>
            <a:pPr marL="0" lvl="0" indent="0" algn="l" rtl="0">
              <a:spcBef>
                <a:spcPts val="0"/>
              </a:spcBef>
              <a:spcAft>
                <a:spcPts val="0"/>
              </a:spcAft>
              <a:buNone/>
            </a:pPr>
            <a:endParaRPr lang="en-US" sz="2100" dirty="0">
              <a:solidFill>
                <a:schemeClr val="dk1"/>
              </a:solidFill>
              <a:latin typeface="Cambria" panose="02040503050406030204" pitchFamily="18" charset="0"/>
              <a:ea typeface="Cambria" panose="02040503050406030204" pitchFamily="18" charset="0"/>
              <a:cs typeface="Comfortaa"/>
              <a:sym typeface="Comfortaa"/>
            </a:endParaRPr>
          </a:p>
          <a:p>
            <a:pPr marL="0" lvl="0" indent="0" algn="l" rtl="0">
              <a:spcBef>
                <a:spcPts val="0"/>
              </a:spcBef>
              <a:spcAft>
                <a:spcPts val="0"/>
              </a:spcAft>
              <a:buNone/>
            </a:pPr>
            <a:r>
              <a:rPr lang="en-US" sz="2100" dirty="0">
                <a:solidFill>
                  <a:schemeClr val="dk1"/>
                </a:solidFill>
                <a:latin typeface="Cambria" panose="02040503050406030204" pitchFamily="18" charset="0"/>
                <a:ea typeface="Cambria" panose="02040503050406030204" pitchFamily="18" charset="0"/>
                <a:cs typeface="Comfortaa"/>
                <a:sym typeface="Comfortaa"/>
              </a:rPr>
              <a:t>Using the above parameter values, will give us the optimal model (VGG16 in this case here)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A96B1-EB82-5C7A-A1B7-8B55844DDE7D}"/>
              </a:ext>
            </a:extLst>
          </p:cNvPr>
          <p:cNvSpPr>
            <a:spLocks noGrp="1"/>
          </p:cNvSpPr>
          <p:nvPr>
            <p:ph type="title"/>
          </p:nvPr>
        </p:nvSpPr>
        <p:spPr>
          <a:xfrm>
            <a:off x="855235" y="761894"/>
            <a:ext cx="9152890" cy="615553"/>
          </a:xfrm>
        </p:spPr>
        <p:txBody>
          <a:bodyPr/>
          <a:lstStyle/>
          <a:p>
            <a:r>
              <a:rPr lang="en-IN" dirty="0">
                <a:solidFill>
                  <a:schemeClr val="tx1"/>
                </a:solidFill>
              </a:rPr>
              <a:t>Validation using Orange Software</a:t>
            </a:r>
          </a:p>
        </p:txBody>
      </p:sp>
      <p:pic>
        <p:nvPicPr>
          <p:cNvPr id="4" name="Picture 3">
            <a:extLst>
              <a:ext uri="{FF2B5EF4-FFF2-40B4-BE49-F238E27FC236}">
                <a16:creationId xmlns:a16="http://schemas.microsoft.com/office/drawing/2014/main" id="{3E79DE4D-B60F-A753-EA5F-4F3541A3536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
                    </a14:imgEffect>
                    <a14:imgEffect>
                      <a14:saturation sat="233000"/>
                    </a14:imgEffect>
                  </a14:imgLayer>
                </a14:imgProps>
              </a:ext>
            </a:extLst>
          </a:blip>
          <a:srcRect l="3473" t="5154"/>
          <a:stretch/>
        </p:blipFill>
        <p:spPr>
          <a:xfrm>
            <a:off x="1864780" y="1377447"/>
            <a:ext cx="8724966" cy="5233941"/>
          </a:xfrm>
          <a:prstGeom prst="rect">
            <a:avLst/>
          </a:prstGeom>
        </p:spPr>
      </p:pic>
      <p:sp>
        <p:nvSpPr>
          <p:cNvPr id="5" name="TextBox 4">
            <a:extLst>
              <a:ext uri="{FF2B5EF4-FFF2-40B4-BE49-F238E27FC236}">
                <a16:creationId xmlns:a16="http://schemas.microsoft.com/office/drawing/2014/main" id="{76CE500C-0FCD-6F74-889E-1B368CB80B98}"/>
              </a:ext>
            </a:extLst>
          </p:cNvPr>
          <p:cNvSpPr txBox="1"/>
          <p:nvPr/>
        </p:nvSpPr>
        <p:spPr>
          <a:xfrm>
            <a:off x="860735" y="1899920"/>
            <a:ext cx="3220720" cy="523220"/>
          </a:xfrm>
          <a:prstGeom prst="rect">
            <a:avLst/>
          </a:prstGeom>
          <a:noFill/>
        </p:spPr>
        <p:txBody>
          <a:bodyPr wrap="square" rtlCol="0">
            <a:spAutoFit/>
          </a:bodyPr>
          <a:lstStyle/>
          <a:p>
            <a:r>
              <a:rPr lang="en-IN" sz="2800" b="1" dirty="0">
                <a:latin typeface="Cambria" panose="02040503050406030204" pitchFamily="18" charset="0"/>
                <a:ea typeface="Cambria" panose="02040503050406030204" pitchFamily="18" charset="0"/>
              </a:rPr>
              <a:t>Model Pipeline:</a:t>
            </a:r>
          </a:p>
        </p:txBody>
      </p:sp>
    </p:spTree>
    <p:extLst>
      <p:ext uri="{BB962C8B-B14F-4D97-AF65-F5344CB8AC3E}">
        <p14:creationId xmlns:p14="http://schemas.microsoft.com/office/powerpoint/2010/main" val="4113875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0179E-1FC0-94FC-4F44-7CA743BF3D80}"/>
              </a:ext>
            </a:extLst>
          </p:cNvPr>
          <p:cNvPicPr>
            <a:picLocks noChangeAspect="1"/>
          </p:cNvPicPr>
          <p:nvPr/>
        </p:nvPicPr>
        <p:blipFill>
          <a:blip r:embed="rId2"/>
          <a:stretch>
            <a:fillRect/>
          </a:stretch>
        </p:blipFill>
        <p:spPr>
          <a:xfrm>
            <a:off x="6183311" y="686555"/>
            <a:ext cx="4125772" cy="3491924"/>
          </a:xfrm>
          <a:prstGeom prst="rect">
            <a:avLst/>
          </a:prstGeom>
        </p:spPr>
      </p:pic>
      <p:pic>
        <p:nvPicPr>
          <p:cNvPr id="6" name="Picture 5">
            <a:extLst>
              <a:ext uri="{FF2B5EF4-FFF2-40B4-BE49-F238E27FC236}">
                <a16:creationId xmlns:a16="http://schemas.microsoft.com/office/drawing/2014/main" id="{18FAF1B5-0E54-18ED-E0E8-BECD2DF96551}"/>
              </a:ext>
            </a:extLst>
          </p:cNvPr>
          <p:cNvPicPr>
            <a:picLocks noChangeAspect="1"/>
          </p:cNvPicPr>
          <p:nvPr/>
        </p:nvPicPr>
        <p:blipFill>
          <a:blip r:embed="rId3"/>
          <a:stretch>
            <a:fillRect/>
          </a:stretch>
        </p:blipFill>
        <p:spPr>
          <a:xfrm>
            <a:off x="617108" y="497706"/>
            <a:ext cx="5191948" cy="3927777"/>
          </a:xfrm>
          <a:prstGeom prst="rect">
            <a:avLst/>
          </a:prstGeom>
        </p:spPr>
      </p:pic>
      <p:pic>
        <p:nvPicPr>
          <p:cNvPr id="9" name="Picture 8">
            <a:extLst>
              <a:ext uri="{FF2B5EF4-FFF2-40B4-BE49-F238E27FC236}">
                <a16:creationId xmlns:a16="http://schemas.microsoft.com/office/drawing/2014/main" id="{F721495C-C04D-BBF9-A65D-C2ACF93AF978}"/>
              </a:ext>
            </a:extLst>
          </p:cNvPr>
          <p:cNvPicPr>
            <a:picLocks noChangeAspect="1"/>
          </p:cNvPicPr>
          <p:nvPr/>
        </p:nvPicPr>
        <p:blipFill>
          <a:blip r:embed="rId4"/>
          <a:stretch>
            <a:fillRect/>
          </a:stretch>
        </p:blipFill>
        <p:spPr>
          <a:xfrm>
            <a:off x="6096000" y="4425483"/>
            <a:ext cx="5831394" cy="2330988"/>
          </a:xfrm>
          <a:prstGeom prst="rect">
            <a:avLst/>
          </a:prstGeom>
        </p:spPr>
      </p:pic>
      <p:sp>
        <p:nvSpPr>
          <p:cNvPr id="11" name="TextBox 10">
            <a:extLst>
              <a:ext uri="{FF2B5EF4-FFF2-40B4-BE49-F238E27FC236}">
                <a16:creationId xmlns:a16="http://schemas.microsoft.com/office/drawing/2014/main" id="{70B3FE11-9790-A40B-F71F-33A01B28E033}"/>
              </a:ext>
            </a:extLst>
          </p:cNvPr>
          <p:cNvSpPr txBox="1"/>
          <p:nvPr/>
        </p:nvSpPr>
        <p:spPr>
          <a:xfrm>
            <a:off x="617108" y="4601178"/>
            <a:ext cx="2499360" cy="307777"/>
          </a:xfrm>
          <a:prstGeom prst="rect">
            <a:avLst/>
          </a:prstGeom>
          <a:noFill/>
        </p:spPr>
        <p:txBody>
          <a:bodyPr wrap="square" rtlCol="0">
            <a:spAutoFit/>
          </a:bodyPr>
          <a:lstStyle/>
          <a:p>
            <a:r>
              <a:rPr lang="en-IN" dirty="0"/>
              <a:t>Image Viewer</a:t>
            </a:r>
          </a:p>
        </p:txBody>
      </p:sp>
      <p:sp>
        <p:nvSpPr>
          <p:cNvPr id="12" name="TextBox 11">
            <a:extLst>
              <a:ext uri="{FF2B5EF4-FFF2-40B4-BE49-F238E27FC236}">
                <a16:creationId xmlns:a16="http://schemas.microsoft.com/office/drawing/2014/main" id="{7888EBD7-4256-8F78-376C-EBD6F7FF2DAF}"/>
              </a:ext>
            </a:extLst>
          </p:cNvPr>
          <p:cNvSpPr txBox="1"/>
          <p:nvPr/>
        </p:nvSpPr>
        <p:spPr>
          <a:xfrm>
            <a:off x="7069590" y="4150186"/>
            <a:ext cx="2641600" cy="307777"/>
          </a:xfrm>
          <a:prstGeom prst="rect">
            <a:avLst/>
          </a:prstGeom>
          <a:noFill/>
        </p:spPr>
        <p:txBody>
          <a:bodyPr wrap="square" rtlCol="0">
            <a:spAutoFit/>
          </a:bodyPr>
          <a:lstStyle/>
          <a:p>
            <a:r>
              <a:rPr lang="en-IN" dirty="0"/>
              <a:t>Size Distribution of Images</a:t>
            </a:r>
          </a:p>
        </p:txBody>
      </p:sp>
      <p:sp>
        <p:nvSpPr>
          <p:cNvPr id="13" name="TextBox 12">
            <a:extLst>
              <a:ext uri="{FF2B5EF4-FFF2-40B4-BE49-F238E27FC236}">
                <a16:creationId xmlns:a16="http://schemas.microsoft.com/office/drawing/2014/main" id="{9A32C574-CAA5-0CC5-E45E-A1B0E21DE63F}"/>
              </a:ext>
            </a:extLst>
          </p:cNvPr>
          <p:cNvSpPr txBox="1"/>
          <p:nvPr/>
        </p:nvSpPr>
        <p:spPr>
          <a:xfrm>
            <a:off x="9011697" y="1876818"/>
            <a:ext cx="2946400" cy="523220"/>
          </a:xfrm>
          <a:prstGeom prst="rect">
            <a:avLst/>
          </a:prstGeom>
          <a:noFill/>
        </p:spPr>
        <p:txBody>
          <a:bodyPr wrap="square" rtlCol="0">
            <a:spAutoFit/>
          </a:bodyPr>
          <a:lstStyle/>
          <a:p>
            <a:r>
              <a:rPr lang="en-IN" dirty="0"/>
              <a:t>Std. Dev </a:t>
            </a:r>
          </a:p>
          <a:p>
            <a:r>
              <a:rPr lang="en-IN" dirty="0"/>
              <a:t>mean</a:t>
            </a:r>
          </a:p>
        </p:txBody>
      </p:sp>
      <p:sp>
        <p:nvSpPr>
          <p:cNvPr id="14" name="TextBox 13">
            <a:extLst>
              <a:ext uri="{FF2B5EF4-FFF2-40B4-BE49-F238E27FC236}">
                <a16:creationId xmlns:a16="http://schemas.microsoft.com/office/drawing/2014/main" id="{F5935405-CA2B-257D-4B20-3B1EB7166F04}"/>
              </a:ext>
            </a:extLst>
          </p:cNvPr>
          <p:cNvSpPr txBox="1"/>
          <p:nvPr/>
        </p:nvSpPr>
        <p:spPr>
          <a:xfrm>
            <a:off x="3856671" y="5392429"/>
            <a:ext cx="2946400" cy="1169551"/>
          </a:xfrm>
          <a:prstGeom prst="rect">
            <a:avLst/>
          </a:prstGeom>
          <a:noFill/>
        </p:spPr>
        <p:txBody>
          <a:bodyPr wrap="square" rtlCol="0">
            <a:spAutoFit/>
          </a:bodyPr>
          <a:lstStyle/>
          <a:p>
            <a:r>
              <a:rPr lang="en-IN" dirty="0"/>
              <a:t>MPL Model with 100 hidden neurons, Activation= ReLu, Optimizer = Adam , Alpha( Learning Rate =0.0001), Max_iterations = 200</a:t>
            </a:r>
          </a:p>
        </p:txBody>
      </p:sp>
    </p:spTree>
    <p:extLst>
      <p:ext uri="{BB962C8B-B14F-4D97-AF65-F5344CB8AC3E}">
        <p14:creationId xmlns:p14="http://schemas.microsoft.com/office/powerpoint/2010/main" val="3416092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a:extLst>
              <a:ext uri="{FF2B5EF4-FFF2-40B4-BE49-F238E27FC236}">
                <a16:creationId xmlns:a16="http://schemas.microsoft.com/office/drawing/2014/main" id="{760C99FA-1697-DC17-6FC1-9AE156D9467E}"/>
              </a:ext>
            </a:extLst>
          </p:cNvPr>
          <p:cNvGraphicFramePr/>
          <p:nvPr>
            <p:extLst>
              <p:ext uri="{D42A27DB-BD31-4B8C-83A1-F6EECF244321}">
                <p14:modId xmlns:p14="http://schemas.microsoft.com/office/powerpoint/2010/main" val="1490587254"/>
              </p:ext>
            </p:extLst>
          </p:nvPr>
        </p:nvGraphicFramePr>
        <p:xfrm>
          <a:off x="1493520" y="589280"/>
          <a:ext cx="9591040" cy="6065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extBox 18">
            <a:extLst>
              <a:ext uri="{FF2B5EF4-FFF2-40B4-BE49-F238E27FC236}">
                <a16:creationId xmlns:a16="http://schemas.microsoft.com/office/drawing/2014/main" id="{DFCD0D2F-5B1A-D656-EDAD-8F6EE7A63B54}"/>
              </a:ext>
            </a:extLst>
          </p:cNvPr>
          <p:cNvSpPr txBox="1"/>
          <p:nvPr/>
        </p:nvSpPr>
        <p:spPr>
          <a:xfrm>
            <a:off x="2397760" y="5691426"/>
            <a:ext cx="1950720" cy="830997"/>
          </a:xfrm>
          <a:prstGeom prst="rect">
            <a:avLst/>
          </a:prstGeom>
          <a:noFill/>
        </p:spPr>
        <p:txBody>
          <a:bodyPr wrap="square" rtlCol="0">
            <a:spAutoFit/>
          </a:bodyPr>
          <a:lstStyle/>
          <a:p>
            <a:pPr lvl="0"/>
            <a:r>
              <a:rPr lang="en-IN" sz="1200" dirty="0">
                <a:latin typeface="+mj-lt"/>
                <a:ea typeface="Cambria" panose="02040503050406030204" pitchFamily="18" charset="0"/>
              </a:rPr>
              <a:t>Actual- glass</a:t>
            </a:r>
          </a:p>
          <a:p>
            <a:pPr lvl="0"/>
            <a:r>
              <a:rPr lang="en-IN" sz="1200" dirty="0">
                <a:latin typeface="+mj-lt"/>
                <a:ea typeface="Cambria" panose="02040503050406030204" pitchFamily="18" charset="0"/>
              </a:rPr>
              <a:t>Predicted-plastic  (40 images)</a:t>
            </a:r>
          </a:p>
          <a:p>
            <a:endParaRPr lang="en-IN" sz="1200" dirty="0">
              <a:latin typeface="+mj-lt"/>
              <a:ea typeface="Cambria" panose="02040503050406030204" pitchFamily="18" charset="0"/>
            </a:endParaRPr>
          </a:p>
        </p:txBody>
      </p:sp>
    </p:spTree>
    <p:extLst>
      <p:ext uri="{BB962C8B-B14F-4D97-AF65-F5344CB8AC3E}">
        <p14:creationId xmlns:p14="http://schemas.microsoft.com/office/powerpoint/2010/main" val="3171085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2"/>
          <p:cNvSpPr txBox="1">
            <a:spLocks noGrp="1"/>
          </p:cNvSpPr>
          <p:nvPr>
            <p:ph type="title"/>
          </p:nvPr>
        </p:nvSpPr>
        <p:spPr>
          <a:xfrm>
            <a:off x="643583" y="767811"/>
            <a:ext cx="9152890" cy="8636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5500" dirty="0">
                <a:solidFill>
                  <a:srgbClr val="221F1F"/>
                </a:solidFill>
                <a:latin typeface="Bahnschrift SemiBold SemiConden" panose="020B0502040204020203" pitchFamily="34" charset="0"/>
              </a:rPr>
              <a:t>Project</a:t>
            </a:r>
            <a:r>
              <a:rPr lang="en-US" sz="5500" b="0" dirty="0">
                <a:solidFill>
                  <a:srgbClr val="221F1F"/>
                </a:solidFill>
                <a:latin typeface="Bahnschrift SemiBold SemiConden" panose="020B0502040204020203" pitchFamily="34" charset="0"/>
                <a:ea typeface="Times New Roman"/>
                <a:cs typeface="Times New Roman"/>
                <a:sym typeface="Times New Roman"/>
              </a:rPr>
              <a:t> </a:t>
            </a:r>
            <a:r>
              <a:rPr lang="en-US" sz="5500" dirty="0">
                <a:solidFill>
                  <a:srgbClr val="221F1F"/>
                </a:solidFill>
                <a:latin typeface="Bahnschrift SemiBold SemiConden" panose="020B0502040204020203" pitchFamily="34" charset="0"/>
              </a:rPr>
              <a:t>Outline </a:t>
            </a:r>
            <a:endParaRPr sz="5500" dirty="0">
              <a:latin typeface="Bahnschrift SemiBold SemiConden" panose="020B0502040204020203" pitchFamily="34" charset="0"/>
              <a:ea typeface="Times New Roman"/>
              <a:cs typeface="Times New Roman"/>
              <a:sym typeface="Times New Roman"/>
            </a:endParaRPr>
          </a:p>
        </p:txBody>
      </p:sp>
      <p:sp>
        <p:nvSpPr>
          <p:cNvPr id="8" name="TextBox 7">
            <a:extLst>
              <a:ext uri="{FF2B5EF4-FFF2-40B4-BE49-F238E27FC236}">
                <a16:creationId xmlns:a16="http://schemas.microsoft.com/office/drawing/2014/main" id="{379B10A7-4F61-1181-C8CC-F8B2741A2C77}"/>
              </a:ext>
            </a:extLst>
          </p:cNvPr>
          <p:cNvSpPr txBox="1"/>
          <p:nvPr/>
        </p:nvSpPr>
        <p:spPr>
          <a:xfrm>
            <a:off x="643583" y="1932972"/>
            <a:ext cx="10711182" cy="4324261"/>
          </a:xfrm>
          <a:prstGeom prst="rect">
            <a:avLst/>
          </a:prstGeom>
          <a:noFill/>
        </p:spPr>
        <p:txBody>
          <a:bodyPr wrap="square" rtlCol="0">
            <a:spAutoFit/>
          </a:bodyPr>
          <a:lstStyle/>
          <a:p>
            <a:pPr marL="457200" lvl="0" indent="-342900" algn="l" rtl="0">
              <a:lnSpc>
                <a:spcPct val="115000"/>
              </a:lnSpc>
              <a:spcBef>
                <a:spcPts val="0"/>
              </a:spcBef>
              <a:spcAft>
                <a:spcPts val="0"/>
              </a:spcAft>
              <a:buSzPts val="1800"/>
              <a:buChar char="●"/>
            </a:pPr>
            <a:r>
              <a:rPr lang="en-US" sz="2200" b="1" dirty="0">
                <a:solidFill>
                  <a:schemeClr val="dk1"/>
                </a:solidFill>
                <a:latin typeface="Cambria" panose="02040503050406030204" pitchFamily="18" charset="0"/>
                <a:ea typeface="Cambria" panose="02040503050406030204" pitchFamily="18" charset="0"/>
              </a:rPr>
              <a:t>Waste management </a:t>
            </a:r>
            <a:r>
              <a:rPr lang="en-US" sz="2200" dirty="0">
                <a:solidFill>
                  <a:schemeClr val="dk1"/>
                </a:solidFill>
                <a:latin typeface="Cambria" panose="02040503050406030204" pitchFamily="18" charset="0"/>
                <a:ea typeface="Cambria" panose="02040503050406030204" pitchFamily="18" charset="0"/>
              </a:rPr>
              <a:t>is a major issue because of the volume of waste produced daily in the world. Waste classification is a big aspect of this issue. But what if we could automate the process using AI?</a:t>
            </a:r>
          </a:p>
          <a:p>
            <a:pPr marL="457200" lvl="0" indent="-342900" algn="l" rtl="0">
              <a:lnSpc>
                <a:spcPct val="115000"/>
              </a:lnSpc>
              <a:spcBef>
                <a:spcPts val="0"/>
              </a:spcBef>
              <a:spcAft>
                <a:spcPts val="0"/>
              </a:spcAft>
              <a:buSzPts val="1800"/>
              <a:buChar char="●"/>
            </a:pPr>
            <a:r>
              <a:rPr lang="en-US" sz="2200" dirty="0">
                <a:solidFill>
                  <a:schemeClr val="dk1"/>
                </a:solidFill>
                <a:latin typeface="Cambria" panose="02040503050406030204" pitchFamily="18" charset="0"/>
                <a:ea typeface="Cambria" panose="02040503050406030204" pitchFamily="18" charset="0"/>
              </a:rPr>
              <a:t>To manage a spectrum of waste products, it's crucial to have an </a:t>
            </a:r>
            <a:r>
              <a:rPr lang="en-US" sz="2200" b="1" dirty="0">
                <a:solidFill>
                  <a:schemeClr val="dk1"/>
                </a:solidFill>
                <a:latin typeface="Cambria" panose="02040503050406030204" pitchFamily="18" charset="0"/>
                <a:ea typeface="Cambria" panose="02040503050406030204" pitchFamily="18" charset="0"/>
              </a:rPr>
              <a:t>advanced/intelligent </a:t>
            </a:r>
            <a:r>
              <a:rPr lang="en-US" sz="2200" dirty="0">
                <a:solidFill>
                  <a:schemeClr val="dk1"/>
                </a:solidFill>
                <a:latin typeface="Cambria" panose="02040503050406030204" pitchFamily="18" charset="0"/>
                <a:ea typeface="Cambria" panose="02040503050406030204" pitchFamily="18" charset="0"/>
              </a:rPr>
              <a:t>waste management system. </a:t>
            </a:r>
          </a:p>
          <a:p>
            <a:pPr marL="457200" lvl="0" indent="-342900" algn="l" rtl="0">
              <a:lnSpc>
                <a:spcPct val="115000"/>
              </a:lnSpc>
              <a:spcBef>
                <a:spcPts val="0"/>
              </a:spcBef>
              <a:spcAft>
                <a:spcPts val="0"/>
              </a:spcAft>
              <a:buSzPts val="1800"/>
              <a:buChar char="●"/>
            </a:pPr>
            <a:r>
              <a:rPr lang="en-US" sz="2200" dirty="0">
                <a:solidFill>
                  <a:schemeClr val="dk1"/>
                </a:solidFill>
                <a:latin typeface="Cambria" panose="02040503050406030204" pitchFamily="18" charset="0"/>
                <a:ea typeface="Cambria" panose="02040503050406030204" pitchFamily="18" charset="0"/>
              </a:rPr>
              <a:t>The process of separating the waste into its many components is one of the most crucial parts of waste management, and it is typically carried out manually by hand-picking. </a:t>
            </a:r>
          </a:p>
          <a:p>
            <a:pPr marL="457200" lvl="0" indent="-342900" algn="l" rtl="0">
              <a:lnSpc>
                <a:spcPct val="115000"/>
              </a:lnSpc>
              <a:spcBef>
                <a:spcPts val="0"/>
              </a:spcBef>
              <a:spcAft>
                <a:spcPts val="0"/>
              </a:spcAft>
              <a:buSzPts val="1800"/>
              <a:buChar char="●"/>
            </a:pPr>
            <a:r>
              <a:rPr lang="en-US" sz="2200" dirty="0">
                <a:solidFill>
                  <a:srgbClr val="2E2E2E"/>
                </a:solidFill>
                <a:latin typeface="Cambria" panose="02040503050406030204" pitchFamily="18" charset="0"/>
                <a:ea typeface="Cambria" panose="02040503050406030204" pitchFamily="18" charset="0"/>
              </a:rPr>
              <a:t>To simplify the process, we propose an intelligent waste material </a:t>
            </a:r>
            <a:r>
              <a:rPr lang="en-US" sz="2200" b="1" dirty="0">
                <a:solidFill>
                  <a:srgbClr val="2E2E2E"/>
                </a:solidFill>
                <a:latin typeface="Cambria" panose="02040503050406030204" pitchFamily="18" charset="0"/>
                <a:ea typeface="Cambria" panose="02040503050406030204" pitchFamily="18" charset="0"/>
              </a:rPr>
              <a:t>classification system.</a:t>
            </a:r>
            <a:endParaRPr lang="en-US" sz="2200" b="1" dirty="0">
              <a:latin typeface="Cambria" panose="02040503050406030204" pitchFamily="18" charset="0"/>
              <a:ea typeface="Cambria" panose="02040503050406030204" pitchFamily="18" charset="0"/>
            </a:endParaRPr>
          </a:p>
          <a:p>
            <a:endParaRPr lang="en-IN" sz="2200" dirty="0">
              <a:latin typeface="Cambria" panose="02040503050406030204" pitchFamily="18" charset="0"/>
              <a:ea typeface="Cambria" panose="020405030504060302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29835F-471A-ADD0-9FB8-9CFD1A6B6CFE}"/>
              </a:ext>
            </a:extLst>
          </p:cNvPr>
          <p:cNvPicPr>
            <a:picLocks noChangeAspect="1"/>
          </p:cNvPicPr>
          <p:nvPr/>
        </p:nvPicPr>
        <p:blipFill>
          <a:blip r:embed="rId2"/>
          <a:stretch>
            <a:fillRect/>
          </a:stretch>
        </p:blipFill>
        <p:spPr>
          <a:xfrm>
            <a:off x="1179359" y="2123370"/>
            <a:ext cx="7957352" cy="862980"/>
          </a:xfrm>
          <a:prstGeom prst="rect">
            <a:avLst/>
          </a:prstGeom>
        </p:spPr>
      </p:pic>
      <p:pic>
        <p:nvPicPr>
          <p:cNvPr id="3074" name="Picture 2" descr="What is the best metric (precision, recall, f1, and accuracy) to evaluate  the machine learning model for imbalanced data? | ResearchGate">
            <a:extLst>
              <a:ext uri="{FF2B5EF4-FFF2-40B4-BE49-F238E27FC236}">
                <a16:creationId xmlns:a16="http://schemas.microsoft.com/office/drawing/2014/main" id="{03F57768-533C-E03D-3CCA-B5BD149FDFB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34000"/>
                    </a14:imgEffect>
                    <a14:imgEffect>
                      <a14:saturation sat="116000"/>
                    </a14:imgEffect>
                  </a14:imgLayer>
                </a14:imgProps>
              </a:ext>
              <a:ext uri="{28A0092B-C50C-407E-A947-70E740481C1C}">
                <a14:useLocalDpi xmlns:a14="http://schemas.microsoft.com/office/drawing/2010/main" val="0"/>
              </a:ext>
            </a:extLst>
          </a:blip>
          <a:srcRect/>
          <a:stretch>
            <a:fillRect/>
          </a:stretch>
        </p:blipFill>
        <p:spPr bwMode="auto">
          <a:xfrm>
            <a:off x="7772561" y="1170733"/>
            <a:ext cx="2998089" cy="249223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11909C9-1277-A2E1-D67C-4965785FB43F}"/>
              </a:ext>
            </a:extLst>
          </p:cNvPr>
          <p:cNvSpPr>
            <a:spLocks noGrp="1"/>
          </p:cNvSpPr>
          <p:nvPr>
            <p:ph type="title"/>
          </p:nvPr>
        </p:nvSpPr>
        <p:spPr>
          <a:xfrm>
            <a:off x="855235" y="761894"/>
            <a:ext cx="9152890" cy="615553"/>
          </a:xfrm>
        </p:spPr>
        <p:txBody>
          <a:bodyPr/>
          <a:lstStyle/>
          <a:p>
            <a:r>
              <a:rPr lang="en-IN" dirty="0">
                <a:solidFill>
                  <a:schemeClr val="tx1"/>
                </a:solidFill>
              </a:rPr>
              <a:t>Comparative Analysis</a:t>
            </a:r>
          </a:p>
        </p:txBody>
      </p:sp>
      <p:pic>
        <p:nvPicPr>
          <p:cNvPr id="7" name="Picture 6">
            <a:extLst>
              <a:ext uri="{FF2B5EF4-FFF2-40B4-BE49-F238E27FC236}">
                <a16:creationId xmlns:a16="http://schemas.microsoft.com/office/drawing/2014/main" id="{AF12412E-C45E-9A0D-4BC3-B5D8A6BF2A94}"/>
              </a:ext>
            </a:extLst>
          </p:cNvPr>
          <p:cNvPicPr>
            <a:picLocks noChangeAspect="1"/>
          </p:cNvPicPr>
          <p:nvPr/>
        </p:nvPicPr>
        <p:blipFill>
          <a:blip r:embed="rId5"/>
          <a:stretch>
            <a:fillRect/>
          </a:stretch>
        </p:blipFill>
        <p:spPr>
          <a:xfrm>
            <a:off x="1122201" y="3038985"/>
            <a:ext cx="6985479" cy="723985"/>
          </a:xfrm>
          <a:prstGeom prst="rect">
            <a:avLst/>
          </a:prstGeom>
        </p:spPr>
      </p:pic>
      <p:pic>
        <p:nvPicPr>
          <p:cNvPr id="9" name="Picture 8">
            <a:extLst>
              <a:ext uri="{FF2B5EF4-FFF2-40B4-BE49-F238E27FC236}">
                <a16:creationId xmlns:a16="http://schemas.microsoft.com/office/drawing/2014/main" id="{855EE1D4-70FD-0502-6565-9857F453494A}"/>
              </a:ext>
            </a:extLst>
          </p:cNvPr>
          <p:cNvPicPr>
            <a:picLocks noChangeAspect="1"/>
          </p:cNvPicPr>
          <p:nvPr/>
        </p:nvPicPr>
        <p:blipFill>
          <a:blip r:embed="rId6"/>
          <a:stretch>
            <a:fillRect/>
          </a:stretch>
        </p:blipFill>
        <p:spPr>
          <a:xfrm>
            <a:off x="1155543" y="3961060"/>
            <a:ext cx="6830378" cy="838317"/>
          </a:xfrm>
          <a:prstGeom prst="rect">
            <a:avLst/>
          </a:prstGeom>
        </p:spPr>
      </p:pic>
      <p:pic>
        <p:nvPicPr>
          <p:cNvPr id="11" name="Picture 10">
            <a:extLst>
              <a:ext uri="{FF2B5EF4-FFF2-40B4-BE49-F238E27FC236}">
                <a16:creationId xmlns:a16="http://schemas.microsoft.com/office/drawing/2014/main" id="{806B0B34-3CAB-CF4C-3DC7-0A1BE4049F99}"/>
              </a:ext>
            </a:extLst>
          </p:cNvPr>
          <p:cNvPicPr>
            <a:picLocks noChangeAspect="1"/>
          </p:cNvPicPr>
          <p:nvPr/>
        </p:nvPicPr>
        <p:blipFill rotWithShape="1">
          <a:blip r:embed="rId7"/>
          <a:srcRect/>
          <a:stretch/>
        </p:blipFill>
        <p:spPr>
          <a:xfrm>
            <a:off x="1179359" y="5002719"/>
            <a:ext cx="7324561" cy="827634"/>
          </a:xfrm>
          <a:prstGeom prst="rect">
            <a:avLst/>
          </a:prstGeom>
        </p:spPr>
      </p:pic>
      <p:sp>
        <p:nvSpPr>
          <p:cNvPr id="12" name="TextBox 11">
            <a:extLst>
              <a:ext uri="{FF2B5EF4-FFF2-40B4-BE49-F238E27FC236}">
                <a16:creationId xmlns:a16="http://schemas.microsoft.com/office/drawing/2014/main" id="{7368AE7E-2364-5AD2-19FA-A71DF67D9F9A}"/>
              </a:ext>
            </a:extLst>
          </p:cNvPr>
          <p:cNvSpPr txBox="1"/>
          <p:nvPr/>
        </p:nvSpPr>
        <p:spPr>
          <a:xfrm>
            <a:off x="5821680" y="4066330"/>
            <a:ext cx="5496560" cy="1015663"/>
          </a:xfrm>
          <a:prstGeom prst="rect">
            <a:avLst/>
          </a:prstGeom>
          <a:noFill/>
        </p:spPr>
        <p:txBody>
          <a:bodyPr wrap="square" rtlCol="0">
            <a:spAutoFit/>
          </a:bodyPr>
          <a:lstStyle/>
          <a:p>
            <a:r>
              <a:rPr lang="en-IN" sz="2000" dirty="0">
                <a:latin typeface="Cambria" panose="02040503050406030204" pitchFamily="18" charset="0"/>
                <a:ea typeface="Cambria" panose="02040503050406030204" pitchFamily="18" charset="0"/>
              </a:rPr>
              <a:t>To be able to prove that Deep Learning Models Performed Better than Machine Learning on our Dataset</a:t>
            </a:r>
          </a:p>
        </p:txBody>
      </p:sp>
      <p:sp>
        <p:nvSpPr>
          <p:cNvPr id="13" name="Rectangle 12">
            <a:extLst>
              <a:ext uri="{FF2B5EF4-FFF2-40B4-BE49-F238E27FC236}">
                <a16:creationId xmlns:a16="http://schemas.microsoft.com/office/drawing/2014/main" id="{8FF8178B-F784-DD69-30F4-081BAF40DF64}"/>
              </a:ext>
            </a:extLst>
          </p:cNvPr>
          <p:cNvSpPr/>
          <p:nvPr/>
        </p:nvSpPr>
        <p:spPr>
          <a:xfrm>
            <a:off x="1122201" y="3277120"/>
            <a:ext cx="1041879" cy="455153"/>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14" name="Rectangle 13">
            <a:extLst>
              <a:ext uri="{FF2B5EF4-FFF2-40B4-BE49-F238E27FC236}">
                <a16:creationId xmlns:a16="http://schemas.microsoft.com/office/drawing/2014/main" id="{A77468B7-5F67-E501-0AE6-2449ECED8388}"/>
              </a:ext>
            </a:extLst>
          </p:cNvPr>
          <p:cNvSpPr/>
          <p:nvPr/>
        </p:nvSpPr>
        <p:spPr>
          <a:xfrm>
            <a:off x="1155543" y="4297680"/>
            <a:ext cx="845977" cy="290864"/>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15" name="Rectangle 14">
            <a:extLst>
              <a:ext uri="{FF2B5EF4-FFF2-40B4-BE49-F238E27FC236}">
                <a16:creationId xmlns:a16="http://schemas.microsoft.com/office/drawing/2014/main" id="{677D194C-AC3F-D57E-E1D4-C0DBF0357DC8}"/>
              </a:ext>
            </a:extLst>
          </p:cNvPr>
          <p:cNvSpPr/>
          <p:nvPr/>
        </p:nvSpPr>
        <p:spPr>
          <a:xfrm>
            <a:off x="1122201" y="5379501"/>
            <a:ext cx="625319" cy="290864"/>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16" name="Rectangle 15">
            <a:extLst>
              <a:ext uri="{FF2B5EF4-FFF2-40B4-BE49-F238E27FC236}">
                <a16:creationId xmlns:a16="http://schemas.microsoft.com/office/drawing/2014/main" id="{52F86189-26B7-AD76-BFD6-7AC856EF2DB1}"/>
              </a:ext>
            </a:extLst>
          </p:cNvPr>
          <p:cNvSpPr/>
          <p:nvPr/>
        </p:nvSpPr>
        <p:spPr>
          <a:xfrm>
            <a:off x="1122201" y="2507402"/>
            <a:ext cx="711678" cy="320750"/>
          </a:xfrm>
          <a:prstGeom prst="rect">
            <a:avLst/>
          </a:prstGeom>
          <a:noFill/>
          <a:ln w="571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Tree>
    <p:extLst>
      <p:ext uri="{BB962C8B-B14F-4D97-AF65-F5344CB8AC3E}">
        <p14:creationId xmlns:p14="http://schemas.microsoft.com/office/powerpoint/2010/main" val="1209386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6"/>
          <p:cNvSpPr txBox="1">
            <a:spLocks noGrp="1"/>
          </p:cNvSpPr>
          <p:nvPr>
            <p:ph type="title"/>
          </p:nvPr>
        </p:nvSpPr>
        <p:spPr>
          <a:xfrm>
            <a:off x="724606" y="617341"/>
            <a:ext cx="9152890" cy="8636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5500">
                <a:solidFill>
                  <a:srgbClr val="221F1F"/>
                </a:solidFill>
              </a:rPr>
              <a:t>Final</a:t>
            </a:r>
            <a:r>
              <a:rPr lang="en-US" sz="5500" b="0">
                <a:solidFill>
                  <a:srgbClr val="221F1F"/>
                </a:solidFill>
                <a:latin typeface="Times New Roman"/>
                <a:ea typeface="Times New Roman"/>
                <a:cs typeface="Times New Roman"/>
                <a:sym typeface="Times New Roman"/>
              </a:rPr>
              <a:t> </a:t>
            </a:r>
            <a:r>
              <a:rPr lang="en-US" sz="5500">
                <a:solidFill>
                  <a:srgbClr val="221F1F"/>
                </a:solidFill>
              </a:rPr>
              <a:t>Recommendation</a:t>
            </a:r>
            <a:endParaRPr sz="5500">
              <a:latin typeface="Times New Roman"/>
              <a:ea typeface="Times New Roman"/>
              <a:cs typeface="Times New Roman"/>
              <a:sym typeface="Times New Roman"/>
            </a:endParaRPr>
          </a:p>
        </p:txBody>
      </p:sp>
      <p:sp>
        <p:nvSpPr>
          <p:cNvPr id="179" name="Google Shape;179;p16"/>
          <p:cNvSpPr txBox="1"/>
          <p:nvPr/>
        </p:nvSpPr>
        <p:spPr>
          <a:xfrm>
            <a:off x="724600" y="2051125"/>
            <a:ext cx="10211400" cy="341629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000000"/>
              </a:buClr>
              <a:buSzPts val="1800"/>
              <a:buFont typeface="Comfortaa SemiBold"/>
              <a:buChar char="●"/>
            </a:pPr>
            <a:r>
              <a:rPr lang="en-US" sz="21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rPr>
              <a:t>Using transfer-learning models like ResNet, MobileNet etc could have led to slightly better accuracy than the ones we used. This is because by using pre-trained model as a starting point, it is possible to leverage the knowledge learned by the model and improve the performance of the new model on the task at hand. </a:t>
            </a:r>
            <a:r>
              <a:rPr lang="en-US" sz="2100" b="1"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rPr>
              <a:t>VGG-16</a:t>
            </a:r>
            <a:r>
              <a:rPr lang="en-US" sz="21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rPr>
              <a:t> gave the highest accuracy otherwise. ​​</a:t>
            </a:r>
            <a:endParaRPr sz="21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endParaRPr>
          </a:p>
          <a:p>
            <a:pPr marL="457200" marR="0" lvl="0" indent="-342900" algn="l" rtl="0">
              <a:lnSpc>
                <a:spcPct val="100000"/>
              </a:lnSpc>
              <a:spcBef>
                <a:spcPts val="0"/>
              </a:spcBef>
              <a:spcAft>
                <a:spcPts val="0"/>
              </a:spcAft>
              <a:buClr>
                <a:srgbClr val="000000"/>
              </a:buClr>
              <a:buSzPts val="1800"/>
              <a:buFont typeface="Comfortaa SemiBold"/>
              <a:buChar char="●"/>
            </a:pPr>
            <a:r>
              <a:rPr lang="en-US" sz="21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rPr>
              <a:t>The model needs to be </a:t>
            </a:r>
            <a:r>
              <a:rPr lang="en-US" sz="2100" b="1"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rPr>
              <a:t>trained more </a:t>
            </a:r>
            <a:r>
              <a:rPr lang="en-US" sz="21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rPr>
              <a:t>on a </a:t>
            </a:r>
            <a:r>
              <a:rPr lang="en-US" sz="2100" b="1"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rPr>
              <a:t>larger dataset </a:t>
            </a:r>
            <a:r>
              <a:rPr lang="en-US" sz="21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rPr>
              <a:t>to get better results with an accuracy that can be deployed in the industrial level.</a:t>
            </a:r>
            <a:endParaRPr sz="21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endParaRPr>
          </a:p>
          <a:p>
            <a:pPr marL="457200" marR="0" lvl="0" indent="-342900" algn="l" rtl="0">
              <a:lnSpc>
                <a:spcPct val="100000"/>
              </a:lnSpc>
              <a:spcBef>
                <a:spcPts val="0"/>
              </a:spcBef>
              <a:spcAft>
                <a:spcPts val="0"/>
              </a:spcAft>
              <a:buClr>
                <a:srgbClr val="000000"/>
              </a:buClr>
              <a:buSzPts val="1800"/>
              <a:buFont typeface="Comfortaa SemiBold"/>
              <a:buChar char="●"/>
            </a:pPr>
            <a:r>
              <a:rPr lang="en-US" sz="21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rPr>
              <a:t>The number of classes needs to be increased to include various types as </a:t>
            </a:r>
            <a:r>
              <a:rPr lang="en-US" sz="2100" b="1"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rPr>
              <a:t>subclass </a:t>
            </a:r>
            <a:r>
              <a:rPr lang="en-US" sz="21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rPr>
              <a:t>in the classes itself. For eg: plastic could be further be polythene, pvc etc.</a:t>
            </a:r>
            <a:endParaRPr sz="21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endParaRPr>
          </a:p>
          <a:p>
            <a:pPr marL="0" marR="0" lvl="0" indent="0" algn="l" rtl="0">
              <a:lnSpc>
                <a:spcPct val="100000"/>
              </a:lnSpc>
              <a:spcBef>
                <a:spcPts val="0"/>
              </a:spcBef>
              <a:spcAft>
                <a:spcPts val="0"/>
              </a:spcAft>
              <a:buClr>
                <a:srgbClr val="000000"/>
              </a:buClr>
              <a:buSzPts val="1400"/>
              <a:buFont typeface="Arial"/>
              <a:buNone/>
            </a:pPr>
            <a:endParaRPr sz="2100" b="0" i="0" u="none" strike="noStrike" cap="none" dirty="0">
              <a:solidFill>
                <a:srgbClr val="000000"/>
              </a:solidFill>
              <a:latin typeface="Cambria" panose="02040503050406030204" pitchFamily="18" charset="0"/>
              <a:ea typeface="Cambria" panose="02040503050406030204" pitchFamily="18" charset="0"/>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84;p17">
            <a:extLst>
              <a:ext uri="{FF2B5EF4-FFF2-40B4-BE49-F238E27FC236}">
                <a16:creationId xmlns:a16="http://schemas.microsoft.com/office/drawing/2014/main" id="{D1EA997C-FC8E-21CC-F099-035207FAF77D}"/>
              </a:ext>
            </a:extLst>
          </p:cNvPr>
          <p:cNvSpPr txBox="1">
            <a:spLocks/>
          </p:cNvSpPr>
          <p:nvPr/>
        </p:nvSpPr>
        <p:spPr>
          <a:xfrm>
            <a:off x="705945" y="700167"/>
            <a:ext cx="9152890" cy="863600"/>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r>
              <a:rPr lang="en-US" sz="5500" dirty="0">
                <a:solidFill>
                  <a:srgbClr val="221F1F"/>
                </a:solidFill>
              </a:rPr>
              <a:t>Challenges</a:t>
            </a:r>
            <a:r>
              <a:rPr lang="en-US" sz="5500" b="0" dirty="0">
                <a:solidFill>
                  <a:srgbClr val="221F1F"/>
                </a:solidFill>
                <a:latin typeface="Times New Roman"/>
                <a:ea typeface="Times New Roman"/>
                <a:cs typeface="Times New Roman"/>
                <a:sym typeface="Times New Roman"/>
              </a:rPr>
              <a:t> </a:t>
            </a:r>
            <a:r>
              <a:rPr lang="en-US" sz="5500" dirty="0">
                <a:solidFill>
                  <a:srgbClr val="221F1F"/>
                </a:solidFill>
              </a:rPr>
              <a:t>Faced</a:t>
            </a:r>
            <a:endParaRPr lang="en-US" sz="5500" dirty="0">
              <a:latin typeface="Times New Roman"/>
              <a:ea typeface="Times New Roman"/>
              <a:cs typeface="Times New Roman"/>
              <a:sym typeface="Times New Roman"/>
            </a:endParaRPr>
          </a:p>
        </p:txBody>
      </p:sp>
      <p:sp>
        <p:nvSpPr>
          <p:cNvPr id="4" name="Google Shape;185;p17">
            <a:extLst>
              <a:ext uri="{FF2B5EF4-FFF2-40B4-BE49-F238E27FC236}">
                <a16:creationId xmlns:a16="http://schemas.microsoft.com/office/drawing/2014/main" id="{5E26ABED-0682-147B-568A-0C0F3FDC552E}"/>
              </a:ext>
            </a:extLst>
          </p:cNvPr>
          <p:cNvSpPr txBox="1"/>
          <p:nvPr/>
        </p:nvSpPr>
        <p:spPr>
          <a:xfrm>
            <a:off x="796050" y="1972102"/>
            <a:ext cx="10599900" cy="4185731"/>
          </a:xfrm>
          <a:prstGeom prst="rect">
            <a:avLst/>
          </a:prstGeom>
          <a:noFill/>
          <a:ln>
            <a:noFill/>
          </a:ln>
        </p:spPr>
        <p:txBody>
          <a:bodyPr spcFirstLastPara="1" wrap="square" lIns="91425" tIns="91425" rIns="91425" bIns="91425" anchor="t" anchorCtr="0">
            <a:spAutoFit/>
          </a:bodyPr>
          <a:lstStyle/>
          <a:p>
            <a:pPr marL="457200" marR="0" lvl="0" indent="-333375" algn="l" rtl="0">
              <a:lnSpc>
                <a:spcPct val="100000"/>
              </a:lnSpc>
              <a:spcBef>
                <a:spcPts val="0"/>
              </a:spcBef>
              <a:spcAft>
                <a:spcPts val="0"/>
              </a:spcAft>
              <a:buClr>
                <a:srgbClr val="000000"/>
              </a:buClr>
              <a:buSzPts val="1650"/>
              <a:buFont typeface="Comfortaa SemiBold"/>
              <a:buChar char="●"/>
            </a:pPr>
            <a:r>
              <a:rPr lang="en-US" sz="20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rPr>
              <a:t>During the initial stages of the project, all members of the team had to </a:t>
            </a:r>
            <a:r>
              <a:rPr lang="en-US" sz="2000" b="1"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rPr>
              <a:t>learn</a:t>
            </a:r>
            <a:r>
              <a:rPr lang="en-US" sz="20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rPr>
              <a:t> and understand the techniques used in implementation of deep learning in real world  applications and the approaches taken to successfully build a business concept/model from the problem statement</a:t>
            </a:r>
            <a:endParaRPr sz="20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endParaRPr>
          </a:p>
          <a:p>
            <a:pPr marL="457200" marR="0" lvl="0" indent="-333375" algn="l" rtl="0">
              <a:lnSpc>
                <a:spcPct val="100000"/>
              </a:lnSpc>
              <a:spcBef>
                <a:spcPts val="0"/>
              </a:spcBef>
              <a:spcAft>
                <a:spcPts val="0"/>
              </a:spcAft>
              <a:buClr>
                <a:srgbClr val="000000"/>
              </a:buClr>
              <a:buSzPts val="1650"/>
              <a:buFont typeface="Comfortaa SemiBold"/>
              <a:buChar char="●"/>
            </a:pPr>
            <a:r>
              <a:rPr lang="en-US" sz="20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rPr>
              <a:t>We had to thoroughly </a:t>
            </a:r>
            <a:r>
              <a:rPr lang="en-US" sz="2000" b="1"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rPr>
              <a:t>understand</a:t>
            </a:r>
            <a:r>
              <a:rPr lang="en-US" sz="20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rPr>
              <a:t> the data science life cycle and how it worked from data acquisition to deployment of models in order bring an actionable useful outcome</a:t>
            </a:r>
            <a:endParaRPr sz="20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endParaRPr>
          </a:p>
          <a:p>
            <a:pPr marL="457200" marR="0" lvl="0" indent="-333375" algn="l" rtl="0">
              <a:lnSpc>
                <a:spcPct val="100000"/>
              </a:lnSpc>
              <a:spcBef>
                <a:spcPts val="0"/>
              </a:spcBef>
              <a:spcAft>
                <a:spcPts val="0"/>
              </a:spcAft>
              <a:buClr>
                <a:srgbClr val="000000"/>
              </a:buClr>
              <a:buSzPts val="1650"/>
              <a:buFont typeface="Comfortaa SemiBold"/>
              <a:buChar char="●"/>
            </a:pPr>
            <a:r>
              <a:rPr lang="en-US" sz="20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rPr>
              <a:t>During the Data preprocessing step, we faced difficulty in exploring the dataset containing  several images of the garbage waste. Later while building the model we had to choose the models which were quite efficient in performance in terms or accuracy, training and time period. </a:t>
            </a:r>
          </a:p>
          <a:p>
            <a:pPr marL="457200" marR="0" lvl="0" indent="-333375" algn="l" rtl="0">
              <a:lnSpc>
                <a:spcPct val="100000"/>
              </a:lnSpc>
              <a:spcBef>
                <a:spcPts val="0"/>
              </a:spcBef>
              <a:spcAft>
                <a:spcPts val="0"/>
              </a:spcAft>
              <a:buClr>
                <a:srgbClr val="000000"/>
              </a:buClr>
              <a:buSzPts val="1650"/>
              <a:buFont typeface="Comfortaa SemiBold"/>
              <a:buChar char="●"/>
            </a:pPr>
            <a:r>
              <a:rPr lang="en-US" sz="20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rPr>
              <a:t>Finally building an interactive user website and </a:t>
            </a:r>
            <a:r>
              <a:rPr lang="en-US" sz="2000" b="1"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rPr>
              <a:t>deploying</a:t>
            </a:r>
            <a:r>
              <a:rPr lang="en-US" sz="20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rPr>
              <a:t> it on Azure was quite challenging since we were all new to the cloud interface.</a:t>
            </a:r>
            <a:endParaRPr sz="20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endParaRPr>
          </a:p>
          <a:p>
            <a:pPr marL="0" marR="0" lvl="0" indent="0" algn="l" rtl="0">
              <a:lnSpc>
                <a:spcPct val="100000"/>
              </a:lnSpc>
              <a:spcBef>
                <a:spcPts val="0"/>
              </a:spcBef>
              <a:spcAft>
                <a:spcPts val="0"/>
              </a:spcAft>
              <a:buClr>
                <a:srgbClr val="000000"/>
              </a:buClr>
              <a:buSzPts val="1650"/>
              <a:buFont typeface="Arial"/>
              <a:buNone/>
            </a:pPr>
            <a:endParaRPr sz="2000" b="0" i="0" u="none" strike="noStrike" cap="none" dirty="0">
              <a:solidFill>
                <a:srgbClr val="000000"/>
              </a:solidFill>
              <a:latin typeface="Cambria" panose="02040503050406030204" pitchFamily="18" charset="0"/>
              <a:ea typeface="Cambria" panose="02040503050406030204" pitchFamily="18" charset="0"/>
              <a:cs typeface="Calibri"/>
              <a:sym typeface="Calibri"/>
            </a:endParaRPr>
          </a:p>
        </p:txBody>
      </p:sp>
    </p:spTree>
    <p:extLst>
      <p:ext uri="{BB962C8B-B14F-4D97-AF65-F5344CB8AC3E}">
        <p14:creationId xmlns:p14="http://schemas.microsoft.com/office/powerpoint/2010/main" val="1898914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0;p18">
            <a:extLst>
              <a:ext uri="{FF2B5EF4-FFF2-40B4-BE49-F238E27FC236}">
                <a16:creationId xmlns:a16="http://schemas.microsoft.com/office/drawing/2014/main" id="{431841DE-D011-30E6-F20A-143A3CDEA54E}"/>
              </a:ext>
            </a:extLst>
          </p:cNvPr>
          <p:cNvSpPr txBox="1">
            <a:spLocks/>
          </p:cNvSpPr>
          <p:nvPr/>
        </p:nvSpPr>
        <p:spPr>
          <a:xfrm>
            <a:off x="724606" y="680200"/>
            <a:ext cx="9152890" cy="863600"/>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r>
              <a:rPr lang="en-US" sz="5500" dirty="0">
                <a:solidFill>
                  <a:srgbClr val="221F1F"/>
                </a:solidFill>
              </a:rPr>
              <a:t>Our</a:t>
            </a:r>
            <a:r>
              <a:rPr lang="en-US" sz="5500" b="0" dirty="0">
                <a:solidFill>
                  <a:srgbClr val="221F1F"/>
                </a:solidFill>
                <a:latin typeface="Times New Roman"/>
                <a:ea typeface="Times New Roman"/>
                <a:cs typeface="Times New Roman"/>
                <a:sym typeface="Times New Roman"/>
              </a:rPr>
              <a:t> </a:t>
            </a:r>
            <a:r>
              <a:rPr lang="en-US" sz="5500" dirty="0">
                <a:solidFill>
                  <a:srgbClr val="221F1F"/>
                </a:solidFill>
              </a:rPr>
              <a:t>Learning</a:t>
            </a:r>
            <a:endParaRPr lang="en-US" sz="5500" dirty="0">
              <a:latin typeface="Times New Roman"/>
              <a:ea typeface="Times New Roman"/>
              <a:cs typeface="Times New Roman"/>
              <a:sym typeface="Times New Roman"/>
            </a:endParaRPr>
          </a:p>
        </p:txBody>
      </p:sp>
      <p:sp>
        <p:nvSpPr>
          <p:cNvPr id="4" name="Google Shape;191;p18">
            <a:extLst>
              <a:ext uri="{FF2B5EF4-FFF2-40B4-BE49-F238E27FC236}">
                <a16:creationId xmlns:a16="http://schemas.microsoft.com/office/drawing/2014/main" id="{8B17D7D1-09F3-7A26-1A91-6C714783106C}"/>
              </a:ext>
            </a:extLst>
          </p:cNvPr>
          <p:cNvSpPr txBox="1"/>
          <p:nvPr/>
        </p:nvSpPr>
        <p:spPr>
          <a:xfrm>
            <a:off x="724606" y="1683759"/>
            <a:ext cx="10587000" cy="37704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15000"/>
              </a:lnSpc>
              <a:spcBef>
                <a:spcPts val="0"/>
              </a:spcBef>
              <a:spcAft>
                <a:spcPts val="0"/>
              </a:spcAft>
              <a:buClr>
                <a:srgbClr val="0E101A"/>
              </a:buClr>
              <a:buSzPts val="1500"/>
              <a:buFont typeface="Comfortaa SemiBold"/>
              <a:buChar char="●"/>
            </a:pPr>
            <a:r>
              <a:rPr lang="en-US" sz="1800" b="0" i="0" u="none" strike="noStrike" cap="none" dirty="0">
                <a:solidFill>
                  <a:srgbClr val="0E101A"/>
                </a:solidFill>
                <a:latin typeface="Cambria" panose="02040503050406030204" pitchFamily="18" charset="0"/>
                <a:ea typeface="Cambria" panose="02040503050406030204" pitchFamily="18" charset="0"/>
                <a:cs typeface="Comfortaa SemiBold"/>
                <a:sym typeface="Comfortaa SemiBold"/>
              </a:rPr>
              <a:t>Through this project, we understood the importance of an </a:t>
            </a:r>
            <a:r>
              <a:rPr lang="en-US" sz="1800" b="1" i="0" u="none" strike="noStrike" cap="none" dirty="0">
                <a:solidFill>
                  <a:srgbClr val="0E101A"/>
                </a:solidFill>
                <a:latin typeface="Cambria" panose="02040503050406030204" pitchFamily="18" charset="0"/>
                <a:ea typeface="Cambria" panose="02040503050406030204" pitchFamily="18" charset="0"/>
                <a:cs typeface="Comfortaa SemiBold"/>
                <a:sym typeface="Comfortaa SemiBold"/>
              </a:rPr>
              <a:t>outcome-based approach </a:t>
            </a:r>
            <a:r>
              <a:rPr lang="en-US" sz="1800" b="0" i="0" u="none" strike="noStrike" cap="none" dirty="0">
                <a:solidFill>
                  <a:srgbClr val="0E101A"/>
                </a:solidFill>
                <a:latin typeface="Cambria" panose="02040503050406030204" pitchFamily="18" charset="0"/>
                <a:ea typeface="Cambria" panose="02040503050406030204" pitchFamily="18" charset="0"/>
                <a:cs typeface="Comfortaa SemiBold"/>
                <a:sym typeface="Comfortaa SemiBold"/>
              </a:rPr>
              <a:t>in a data science life cycle and the impact of Deep Learning techniques to improve the efficiency and performance of humankind in day-to-day activities.</a:t>
            </a:r>
            <a:endParaRPr sz="1800" b="0" i="0" u="none" strike="noStrike" cap="none" dirty="0">
              <a:solidFill>
                <a:srgbClr val="0E101A"/>
              </a:solidFill>
              <a:latin typeface="Cambria" panose="02040503050406030204" pitchFamily="18" charset="0"/>
              <a:ea typeface="Cambria" panose="02040503050406030204" pitchFamily="18" charset="0"/>
              <a:cs typeface="Comfortaa SemiBold"/>
              <a:sym typeface="Comfortaa SemiBold"/>
            </a:endParaRPr>
          </a:p>
          <a:p>
            <a:pPr marL="457200" marR="0" lvl="0" indent="-323850" algn="l" rtl="0">
              <a:lnSpc>
                <a:spcPct val="115000"/>
              </a:lnSpc>
              <a:spcBef>
                <a:spcPts val="0"/>
              </a:spcBef>
              <a:spcAft>
                <a:spcPts val="0"/>
              </a:spcAft>
              <a:buClr>
                <a:srgbClr val="0E101A"/>
              </a:buClr>
              <a:buSzPts val="1500"/>
              <a:buFont typeface="Comfortaa SemiBold"/>
              <a:buChar char="●"/>
            </a:pPr>
            <a:r>
              <a:rPr lang="en-US" sz="1800" b="0" i="0" u="none" strike="noStrike" cap="none" dirty="0">
                <a:solidFill>
                  <a:srgbClr val="0E101A"/>
                </a:solidFill>
                <a:latin typeface="Cambria" panose="02040503050406030204" pitchFamily="18" charset="0"/>
                <a:ea typeface="Cambria" panose="02040503050406030204" pitchFamily="18" charset="0"/>
                <a:cs typeface="Comfortaa SemiBold"/>
                <a:sym typeface="Comfortaa SemiBold"/>
              </a:rPr>
              <a:t>We also learned the in-depth concepts of convolutional neural networks and their implementation in python, along with several models like VGG-16, etc. We </a:t>
            </a:r>
            <a:r>
              <a:rPr lang="en-US" sz="1800" dirty="0">
                <a:solidFill>
                  <a:srgbClr val="0E101A"/>
                </a:solidFill>
                <a:latin typeface="Cambria" panose="02040503050406030204" pitchFamily="18" charset="0"/>
                <a:ea typeface="Cambria" panose="02040503050406030204" pitchFamily="18" charset="0"/>
                <a:cs typeface="Comfortaa SemiBold"/>
                <a:sym typeface="Comfortaa SemiBold"/>
              </a:rPr>
              <a:t>implemented </a:t>
            </a:r>
            <a:r>
              <a:rPr lang="en-US" sz="1800" b="0" i="0" u="none" strike="noStrike" cap="none" dirty="0">
                <a:solidFill>
                  <a:srgbClr val="0E101A"/>
                </a:solidFill>
                <a:latin typeface="Cambria" panose="02040503050406030204" pitchFamily="18" charset="0"/>
                <a:ea typeface="Cambria" panose="02040503050406030204" pitchFamily="18" charset="0"/>
                <a:cs typeface="Comfortaa SemiBold"/>
                <a:sym typeface="Comfortaa SemiBold"/>
              </a:rPr>
              <a:t>concepts of </a:t>
            </a:r>
            <a:r>
              <a:rPr lang="en-US" sz="1800" b="1" i="0" u="none" strike="noStrike" cap="none" dirty="0">
                <a:solidFill>
                  <a:srgbClr val="0E101A"/>
                </a:solidFill>
                <a:latin typeface="Cambria" panose="02040503050406030204" pitchFamily="18" charset="0"/>
                <a:ea typeface="Cambria" panose="02040503050406030204" pitchFamily="18" charset="0"/>
                <a:cs typeface="Comfortaa SemiBold"/>
                <a:sym typeface="Comfortaa SemiBold"/>
              </a:rPr>
              <a:t>Flask</a:t>
            </a:r>
            <a:r>
              <a:rPr lang="en-US" sz="1800" b="0" i="0" u="none" strike="noStrike" cap="none" dirty="0">
                <a:solidFill>
                  <a:srgbClr val="0E101A"/>
                </a:solidFill>
                <a:latin typeface="Cambria" panose="02040503050406030204" pitchFamily="18" charset="0"/>
                <a:ea typeface="Cambria" panose="02040503050406030204" pitchFamily="18" charset="0"/>
                <a:cs typeface="Comfortaa SemiBold"/>
                <a:sym typeface="Comfortaa SemiBold"/>
              </a:rPr>
              <a:t> and </a:t>
            </a:r>
            <a:r>
              <a:rPr lang="en-US" sz="1800" b="1" i="0" u="none" strike="noStrike" cap="none" dirty="0">
                <a:solidFill>
                  <a:srgbClr val="0E101A"/>
                </a:solidFill>
                <a:latin typeface="Cambria" panose="02040503050406030204" pitchFamily="18" charset="0"/>
                <a:ea typeface="Cambria" panose="02040503050406030204" pitchFamily="18" charset="0"/>
                <a:cs typeface="Comfortaa SemiBold"/>
                <a:sym typeface="Comfortaa SemiBold"/>
              </a:rPr>
              <a:t>Azure</a:t>
            </a:r>
            <a:r>
              <a:rPr lang="en-US" sz="1800" b="0" i="0" u="none" strike="noStrike" cap="none" dirty="0">
                <a:solidFill>
                  <a:srgbClr val="0E101A"/>
                </a:solidFill>
                <a:latin typeface="Cambria" panose="02040503050406030204" pitchFamily="18" charset="0"/>
                <a:ea typeface="Cambria" panose="02040503050406030204" pitchFamily="18" charset="0"/>
                <a:cs typeface="Comfortaa SemiBold"/>
                <a:sym typeface="Comfortaa SemiBold"/>
              </a:rPr>
              <a:t>.</a:t>
            </a:r>
            <a:endParaRPr sz="1800" b="0" i="0" u="none" strike="noStrike" cap="none" dirty="0">
              <a:solidFill>
                <a:srgbClr val="0E101A"/>
              </a:solidFill>
              <a:latin typeface="Cambria" panose="02040503050406030204" pitchFamily="18" charset="0"/>
              <a:ea typeface="Cambria" panose="02040503050406030204" pitchFamily="18" charset="0"/>
              <a:cs typeface="Comfortaa SemiBold"/>
              <a:sym typeface="Comfortaa SemiBold"/>
            </a:endParaRPr>
          </a:p>
          <a:p>
            <a:pPr marL="457200" marR="0" lvl="0" indent="-323850" algn="l" rtl="0">
              <a:lnSpc>
                <a:spcPct val="115000"/>
              </a:lnSpc>
              <a:spcBef>
                <a:spcPts val="0"/>
              </a:spcBef>
              <a:spcAft>
                <a:spcPts val="0"/>
              </a:spcAft>
              <a:buClr>
                <a:srgbClr val="0E101A"/>
              </a:buClr>
              <a:buSzPts val="1500"/>
              <a:buFont typeface="Comfortaa SemiBold"/>
              <a:buChar char="●"/>
            </a:pPr>
            <a:r>
              <a:rPr lang="en-US" sz="1800" b="0" i="0" u="none" strike="noStrike" cap="none" dirty="0">
                <a:solidFill>
                  <a:srgbClr val="0E101A"/>
                </a:solidFill>
                <a:latin typeface="Cambria" panose="02040503050406030204" pitchFamily="18" charset="0"/>
                <a:ea typeface="Cambria" panose="02040503050406030204" pitchFamily="18" charset="0"/>
                <a:cs typeface="Comfortaa SemiBold"/>
                <a:sym typeface="Comfortaa SemiBold"/>
              </a:rPr>
              <a:t>It was interesting to see a solution to a real-world problem and how it could potentially create a massive market in the industry and contribute to the social community and its welfare. </a:t>
            </a:r>
            <a:endParaRPr sz="1800" b="0" i="0" u="none" strike="noStrike" cap="none" dirty="0">
              <a:solidFill>
                <a:srgbClr val="0E101A"/>
              </a:solidFill>
              <a:latin typeface="Cambria" panose="02040503050406030204" pitchFamily="18" charset="0"/>
              <a:ea typeface="Cambria" panose="02040503050406030204" pitchFamily="18" charset="0"/>
              <a:cs typeface="Comfortaa SemiBold"/>
              <a:sym typeface="Comfortaa SemiBold"/>
            </a:endParaRPr>
          </a:p>
          <a:p>
            <a:pPr marL="457200" marR="0" lvl="0" indent="-323850" algn="l" rtl="0">
              <a:lnSpc>
                <a:spcPct val="115000"/>
              </a:lnSpc>
              <a:spcBef>
                <a:spcPts val="0"/>
              </a:spcBef>
              <a:spcAft>
                <a:spcPts val="0"/>
              </a:spcAft>
              <a:buClr>
                <a:srgbClr val="0E101A"/>
              </a:buClr>
              <a:buSzPts val="1500"/>
              <a:buFont typeface="Comfortaa SemiBold"/>
              <a:buChar char="●"/>
            </a:pPr>
            <a:r>
              <a:rPr lang="en-US" sz="1800" b="0" i="0" u="none" strike="noStrike" cap="none" dirty="0">
                <a:solidFill>
                  <a:srgbClr val="0E101A"/>
                </a:solidFill>
                <a:latin typeface="Cambria" panose="02040503050406030204" pitchFamily="18" charset="0"/>
                <a:ea typeface="Cambria" panose="02040503050406030204" pitchFamily="18" charset="0"/>
                <a:cs typeface="Comfortaa SemiBold"/>
                <a:sym typeface="Comfortaa SemiBold"/>
              </a:rPr>
              <a:t>There were few instances where we had to scrap our models and start the work again due to constraints about models </a:t>
            </a:r>
            <a:r>
              <a:rPr lang="en-US" sz="1800" dirty="0">
                <a:solidFill>
                  <a:srgbClr val="0E101A"/>
                </a:solidFill>
                <a:latin typeface="Cambria" panose="02040503050406030204" pitchFamily="18" charset="0"/>
                <a:ea typeface="Cambria" panose="02040503050406030204" pitchFamily="18" charset="0"/>
                <a:cs typeface="Comfortaa SemiBold"/>
                <a:sym typeface="Comfortaa SemiBold"/>
              </a:rPr>
              <a:t>which</a:t>
            </a:r>
            <a:r>
              <a:rPr lang="en-US" sz="1800" b="0" i="0" u="none" strike="noStrike" cap="none" dirty="0">
                <a:solidFill>
                  <a:srgbClr val="0E101A"/>
                </a:solidFill>
                <a:latin typeface="Cambria" panose="02040503050406030204" pitchFamily="18" charset="0"/>
                <a:ea typeface="Cambria" panose="02040503050406030204" pitchFamily="18" charset="0"/>
                <a:cs typeface="Comfortaa SemiBold"/>
                <a:sym typeface="Comfortaa SemiBold"/>
              </a:rPr>
              <a:t> were not allowed to use. We tried our best to fight these circumstances </a:t>
            </a:r>
            <a:r>
              <a:rPr lang="en-US" sz="1800" b="1" i="0" u="none" strike="noStrike" cap="none" dirty="0">
                <a:solidFill>
                  <a:srgbClr val="0E101A"/>
                </a:solidFill>
                <a:latin typeface="Cambria" panose="02040503050406030204" pitchFamily="18" charset="0"/>
                <a:ea typeface="Cambria" panose="02040503050406030204" pitchFamily="18" charset="0"/>
                <a:cs typeface="Comfortaa SemiBold"/>
                <a:sym typeface="Comfortaa SemiBold"/>
              </a:rPr>
              <a:t>together as a team</a:t>
            </a:r>
            <a:r>
              <a:rPr lang="en-US" sz="1800" b="0" i="0" u="none" strike="noStrike" cap="none" dirty="0">
                <a:solidFill>
                  <a:srgbClr val="0E101A"/>
                </a:solidFill>
                <a:latin typeface="Cambria" panose="02040503050406030204" pitchFamily="18" charset="0"/>
                <a:ea typeface="Cambria" panose="02040503050406030204" pitchFamily="18" charset="0"/>
                <a:cs typeface="Comfortaa SemiBold"/>
                <a:sym typeface="Comfortaa SemiBold"/>
              </a:rPr>
              <a:t>.</a:t>
            </a:r>
            <a:endParaRPr sz="1800" b="0" i="0" u="none" strike="noStrike" cap="none" dirty="0">
              <a:solidFill>
                <a:srgbClr val="0E101A"/>
              </a:solidFill>
              <a:latin typeface="Cambria" panose="02040503050406030204" pitchFamily="18" charset="0"/>
              <a:ea typeface="Cambria" panose="02040503050406030204" pitchFamily="18" charset="0"/>
              <a:cs typeface="Comfortaa SemiBold"/>
              <a:sym typeface="Comfortaa SemiBold"/>
            </a:endParaRPr>
          </a:p>
          <a:p>
            <a:pPr marL="457200" marR="0" lvl="0" indent="-323850" algn="l" rtl="0">
              <a:lnSpc>
                <a:spcPct val="115000"/>
              </a:lnSpc>
              <a:spcBef>
                <a:spcPts val="0"/>
              </a:spcBef>
              <a:spcAft>
                <a:spcPts val="0"/>
              </a:spcAft>
              <a:buClr>
                <a:srgbClr val="0E101A"/>
              </a:buClr>
              <a:buSzPts val="1500"/>
              <a:buFont typeface="Comfortaa SemiBold"/>
              <a:buChar char="●"/>
            </a:pPr>
            <a:r>
              <a:rPr lang="en-US" sz="1800" b="0" i="0" u="none" strike="noStrike" cap="none" dirty="0">
                <a:solidFill>
                  <a:srgbClr val="0E101A"/>
                </a:solidFill>
                <a:latin typeface="Cambria" panose="02040503050406030204" pitchFamily="18" charset="0"/>
                <a:ea typeface="Cambria" panose="02040503050406030204" pitchFamily="18" charset="0"/>
                <a:cs typeface="Comfortaa SemiBold"/>
                <a:sym typeface="Comfortaa SemiBold"/>
              </a:rPr>
              <a:t>It was also great fun to work as a team and understand several perspectives of the different members on the same concept, which helped everyone share their knowledge and </a:t>
            </a:r>
            <a:r>
              <a:rPr lang="en-US" sz="1800" b="1" i="0" u="none" strike="noStrike" cap="none" dirty="0">
                <a:solidFill>
                  <a:srgbClr val="0E101A"/>
                </a:solidFill>
                <a:latin typeface="Cambria" panose="02040503050406030204" pitchFamily="18" charset="0"/>
                <a:ea typeface="Cambria" panose="02040503050406030204" pitchFamily="18" charset="0"/>
                <a:cs typeface="Comfortaa SemiBold"/>
                <a:sym typeface="Comfortaa SemiBold"/>
              </a:rPr>
              <a:t>help each other </a:t>
            </a:r>
            <a:r>
              <a:rPr lang="en-US" sz="1800" b="0" i="0" u="none" strike="noStrike" cap="none" dirty="0">
                <a:solidFill>
                  <a:srgbClr val="0E101A"/>
                </a:solidFill>
                <a:latin typeface="Cambria" panose="02040503050406030204" pitchFamily="18" charset="0"/>
                <a:ea typeface="Cambria" panose="02040503050406030204" pitchFamily="18" charset="0"/>
                <a:cs typeface="Comfortaa SemiBold"/>
                <a:sym typeface="Comfortaa SemiBold"/>
              </a:rPr>
              <a:t>out in difficult situations (i.e., becoming team players).</a:t>
            </a:r>
            <a:endParaRPr sz="1800" b="0" i="0" u="none" strike="noStrike" cap="none" dirty="0">
              <a:solidFill>
                <a:srgbClr val="0E101A"/>
              </a:solidFill>
              <a:latin typeface="Cambria" panose="02040503050406030204" pitchFamily="18" charset="0"/>
              <a:ea typeface="Cambria" panose="02040503050406030204" pitchFamily="18" charset="0"/>
              <a:cs typeface="Comfortaa SemiBold"/>
              <a:sym typeface="Comfortaa SemiBold"/>
            </a:endParaRPr>
          </a:p>
          <a:p>
            <a:pPr marL="457200" marR="0" lvl="0" indent="0" algn="l" rtl="0">
              <a:lnSpc>
                <a:spcPct val="100000"/>
              </a:lnSpc>
              <a:spcBef>
                <a:spcPts val="0"/>
              </a:spcBef>
              <a:spcAft>
                <a:spcPts val="0"/>
              </a:spcAft>
              <a:buClr>
                <a:srgbClr val="000000"/>
              </a:buClr>
              <a:buSzPts val="2100"/>
              <a:buFont typeface="Arial"/>
              <a:buNone/>
            </a:pPr>
            <a:endParaRPr sz="1800" b="0" i="0" u="none" strike="noStrike" cap="none" dirty="0">
              <a:solidFill>
                <a:srgbClr val="000000"/>
              </a:solidFill>
              <a:latin typeface="Cambria" panose="02040503050406030204" pitchFamily="18" charset="0"/>
              <a:ea typeface="Cambria" panose="02040503050406030204" pitchFamily="18" charset="0"/>
              <a:sym typeface="Arial"/>
            </a:endParaRPr>
          </a:p>
        </p:txBody>
      </p:sp>
    </p:spTree>
    <p:extLst>
      <p:ext uri="{BB962C8B-B14F-4D97-AF65-F5344CB8AC3E}">
        <p14:creationId xmlns:p14="http://schemas.microsoft.com/office/powerpoint/2010/main" val="3614208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4" name="Google Shape;196;p19">
            <a:extLst>
              <a:ext uri="{FF2B5EF4-FFF2-40B4-BE49-F238E27FC236}">
                <a16:creationId xmlns:a16="http://schemas.microsoft.com/office/drawing/2014/main" id="{8766D2A9-414D-8803-964C-131063892D90}"/>
              </a:ext>
            </a:extLst>
          </p:cNvPr>
          <p:cNvSpPr txBox="1">
            <a:spLocks/>
          </p:cNvSpPr>
          <p:nvPr/>
        </p:nvSpPr>
        <p:spPr>
          <a:xfrm>
            <a:off x="766100" y="697267"/>
            <a:ext cx="9152890" cy="863600"/>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r>
              <a:rPr lang="en-US" sz="5500" dirty="0">
                <a:solidFill>
                  <a:srgbClr val="221F1F"/>
                </a:solidFill>
              </a:rPr>
              <a:t>Future Enhancements</a:t>
            </a:r>
            <a:endParaRPr lang="en-US" sz="5500" dirty="0">
              <a:latin typeface="Times New Roman"/>
              <a:ea typeface="Times New Roman"/>
              <a:cs typeface="Times New Roman"/>
              <a:sym typeface="Times New Roman"/>
            </a:endParaRPr>
          </a:p>
        </p:txBody>
      </p:sp>
      <p:sp>
        <p:nvSpPr>
          <p:cNvPr id="5" name="Google Shape;197;p19">
            <a:extLst>
              <a:ext uri="{FF2B5EF4-FFF2-40B4-BE49-F238E27FC236}">
                <a16:creationId xmlns:a16="http://schemas.microsoft.com/office/drawing/2014/main" id="{782F5811-70B1-47D0-3745-14647DEA95C4}"/>
              </a:ext>
            </a:extLst>
          </p:cNvPr>
          <p:cNvSpPr txBox="1"/>
          <p:nvPr/>
        </p:nvSpPr>
        <p:spPr>
          <a:xfrm>
            <a:off x="766100" y="1854920"/>
            <a:ext cx="10596300" cy="4493508"/>
          </a:xfrm>
          <a:prstGeom prst="rect">
            <a:avLst/>
          </a:prstGeom>
          <a:noFill/>
          <a:ln>
            <a:noFill/>
          </a:ln>
        </p:spPr>
        <p:txBody>
          <a:bodyPr spcFirstLastPara="1" wrap="square" lIns="91425" tIns="91425" rIns="91425" bIns="91425" anchor="t" anchorCtr="0">
            <a:spAutoFit/>
          </a:bodyPr>
          <a:lstStyle/>
          <a:p>
            <a:pPr marL="457200" marR="0" lvl="0" indent="-342900" algn="l" rtl="0">
              <a:lnSpc>
                <a:spcPct val="150000"/>
              </a:lnSpc>
              <a:spcBef>
                <a:spcPts val="0"/>
              </a:spcBef>
              <a:spcAft>
                <a:spcPts val="0"/>
              </a:spcAft>
              <a:buClr>
                <a:srgbClr val="000000"/>
              </a:buClr>
              <a:buSzPts val="1800"/>
              <a:buFont typeface="Comfortaa SemiBold"/>
              <a:buChar char="●"/>
            </a:pPr>
            <a:r>
              <a:rPr lang="en-US" sz="20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rPr>
              <a:t>More models will be put to the test for the same purpose, and we'll determine which model performs best before implementing it.</a:t>
            </a:r>
            <a:endParaRPr sz="20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endParaRPr>
          </a:p>
          <a:p>
            <a:pPr marL="457200" marR="0" lvl="0" indent="-342900" algn="l" rtl="0">
              <a:lnSpc>
                <a:spcPct val="150000"/>
              </a:lnSpc>
              <a:spcBef>
                <a:spcPts val="0"/>
              </a:spcBef>
              <a:spcAft>
                <a:spcPts val="0"/>
              </a:spcAft>
              <a:buClr>
                <a:srgbClr val="000000"/>
              </a:buClr>
              <a:buSzPts val="1800"/>
              <a:buFont typeface="Comfortaa SemiBold"/>
              <a:buChar char="●"/>
            </a:pPr>
            <a:r>
              <a:rPr lang="en-US" sz="20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rPr>
              <a:t>To further ensure substantially larger accuracy, we are intending to drastically expand the size of the dataset.</a:t>
            </a:r>
            <a:endParaRPr sz="20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endParaRPr>
          </a:p>
          <a:p>
            <a:pPr marL="457200" marR="0" lvl="0" indent="-342900" algn="l" rtl="0">
              <a:spcBef>
                <a:spcPts val="0"/>
              </a:spcBef>
              <a:spcAft>
                <a:spcPts val="0"/>
              </a:spcAft>
              <a:buClr>
                <a:srgbClr val="000000"/>
              </a:buClr>
              <a:buSzPts val="1800"/>
              <a:buFont typeface="Comfortaa SemiBold"/>
              <a:buChar char="●"/>
            </a:pPr>
            <a:r>
              <a:rPr lang="en-US" sz="20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rPr>
              <a:t>Improve the interface of the webpage and our model, so that this model of ours is easy-to-use by the end-user.</a:t>
            </a:r>
            <a:endParaRPr sz="20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endParaRPr>
          </a:p>
          <a:p>
            <a:pPr marL="457200" marR="0" lvl="0" indent="-342900" algn="l" rtl="0">
              <a:lnSpc>
                <a:spcPct val="150000"/>
              </a:lnSpc>
              <a:spcBef>
                <a:spcPts val="0"/>
              </a:spcBef>
              <a:spcAft>
                <a:spcPts val="0"/>
              </a:spcAft>
              <a:buClr>
                <a:srgbClr val="000000"/>
              </a:buClr>
              <a:buSzPts val="1800"/>
              <a:buFont typeface="Comfortaa SemiBold"/>
              <a:buChar char="●"/>
            </a:pPr>
            <a:r>
              <a:rPr lang="en-US" sz="20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rPr>
              <a:t>Actually deploying the model, so that it will be accessible to anyone with internet.</a:t>
            </a:r>
            <a:endParaRPr sz="20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endParaRPr>
          </a:p>
          <a:p>
            <a:pPr marL="457200" marR="0" lvl="0" indent="-342900" algn="l" rtl="0">
              <a:lnSpc>
                <a:spcPct val="150000"/>
              </a:lnSpc>
              <a:spcBef>
                <a:spcPts val="0"/>
              </a:spcBef>
              <a:spcAft>
                <a:spcPts val="0"/>
              </a:spcAft>
              <a:buClr>
                <a:srgbClr val="000000"/>
              </a:buClr>
              <a:buSzPts val="1800"/>
              <a:buFont typeface="Comfortaa SemiBold"/>
              <a:buChar char="●"/>
            </a:pPr>
            <a:r>
              <a:rPr lang="en-US" sz="20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rPr>
              <a:t>Using transfer learning models to get a slightly better accuracy and performance.</a:t>
            </a:r>
            <a:endParaRPr sz="2000" b="0" i="0" u="none" strike="noStrike" cap="none" dirty="0">
              <a:solidFill>
                <a:srgbClr val="000000"/>
              </a:solidFill>
              <a:latin typeface="Cambria" panose="02040503050406030204" pitchFamily="18" charset="0"/>
              <a:ea typeface="Cambria" panose="02040503050406030204" pitchFamily="18" charset="0"/>
              <a:cs typeface="Comfortaa SemiBold"/>
              <a:sym typeface="Comfortaa SemiBold"/>
            </a:endParaRPr>
          </a:p>
          <a:p>
            <a:pPr marL="0" marR="0" lvl="0" indent="0" algn="l" rtl="0">
              <a:lnSpc>
                <a:spcPct val="150000"/>
              </a:lnSpc>
              <a:spcBef>
                <a:spcPts val="0"/>
              </a:spcBef>
              <a:spcAft>
                <a:spcPts val="0"/>
              </a:spcAft>
              <a:buClr>
                <a:srgbClr val="000000"/>
              </a:buClr>
              <a:buSzPts val="1200"/>
              <a:buFont typeface="Arial"/>
              <a:buNone/>
            </a:pPr>
            <a:br>
              <a:rPr lang="en-US" sz="2000" b="0" i="0" u="none" strike="noStrike" cap="none" dirty="0">
                <a:solidFill>
                  <a:schemeClr val="dk1"/>
                </a:solidFill>
                <a:latin typeface="Cambria" panose="02040503050406030204" pitchFamily="18" charset="0"/>
                <a:ea typeface="Cambria" panose="02040503050406030204" pitchFamily="18" charset="0"/>
                <a:sym typeface="Arial"/>
              </a:rPr>
            </a:br>
            <a:endParaRPr sz="2000" b="0" i="0" u="none" strike="noStrike" cap="none" dirty="0">
              <a:solidFill>
                <a:srgbClr val="000000"/>
              </a:solidFill>
              <a:latin typeface="Cambria" panose="02040503050406030204" pitchFamily="18" charset="0"/>
              <a:ea typeface="Cambria" panose="02040503050406030204" pitchFamily="18" charset="0"/>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0"/>
          <p:cNvSpPr txBox="1">
            <a:spLocks noGrp="1"/>
          </p:cNvSpPr>
          <p:nvPr>
            <p:ph type="title"/>
          </p:nvPr>
        </p:nvSpPr>
        <p:spPr>
          <a:xfrm>
            <a:off x="724606" y="617341"/>
            <a:ext cx="9152890" cy="8636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5500">
                <a:solidFill>
                  <a:srgbClr val="221F1F"/>
                </a:solidFill>
              </a:rPr>
              <a:t>Demo</a:t>
            </a:r>
            <a:endParaRPr sz="5500"/>
          </a:p>
        </p:txBody>
      </p:sp>
      <p:pic>
        <p:nvPicPr>
          <p:cNvPr id="203" name="Google Shape;203;p20"/>
          <p:cNvPicPr preferRelativeResize="0"/>
          <p:nvPr/>
        </p:nvPicPr>
        <p:blipFill rotWithShape="1">
          <a:blip r:embed="rId3">
            <a:alphaModFix/>
          </a:blip>
          <a:srcRect/>
          <a:stretch/>
        </p:blipFill>
        <p:spPr>
          <a:xfrm>
            <a:off x="1972647" y="1833984"/>
            <a:ext cx="8246705" cy="4406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1"/>
          <p:cNvSpPr txBox="1">
            <a:spLocks noGrp="1"/>
          </p:cNvSpPr>
          <p:nvPr>
            <p:ph type="title"/>
          </p:nvPr>
        </p:nvSpPr>
        <p:spPr>
          <a:xfrm>
            <a:off x="724606" y="617341"/>
            <a:ext cx="9153000" cy="6279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a:t>TEAM NO: 10</a:t>
            </a:r>
            <a:endParaRPr/>
          </a:p>
        </p:txBody>
      </p:sp>
      <p:sp>
        <p:nvSpPr>
          <p:cNvPr id="180" name="Google Shape;180;p21"/>
          <p:cNvSpPr txBox="1"/>
          <p:nvPr/>
        </p:nvSpPr>
        <p:spPr>
          <a:xfrm>
            <a:off x="6995450" y="5347550"/>
            <a:ext cx="4479300" cy="936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6000" b="1">
                <a:solidFill>
                  <a:srgbClr val="FFFFFF"/>
                </a:solidFill>
                <a:latin typeface="Arial"/>
                <a:ea typeface="Arial"/>
                <a:cs typeface="Arial"/>
                <a:sym typeface="Arial"/>
              </a:rPr>
              <a:t>Thank</a:t>
            </a:r>
            <a:r>
              <a:rPr lang="en-US" sz="6000">
                <a:solidFill>
                  <a:srgbClr val="FFFFFF"/>
                </a:solidFill>
                <a:latin typeface="Times New Roman"/>
                <a:ea typeface="Times New Roman"/>
                <a:cs typeface="Times New Roman"/>
                <a:sym typeface="Times New Roman"/>
              </a:rPr>
              <a:t> </a:t>
            </a:r>
            <a:r>
              <a:rPr lang="en-US" sz="6000" b="1">
                <a:solidFill>
                  <a:srgbClr val="FFFFFF"/>
                </a:solidFill>
                <a:latin typeface="Arial"/>
                <a:ea typeface="Arial"/>
                <a:cs typeface="Arial"/>
                <a:sym typeface="Arial"/>
              </a:rPr>
              <a:t>You</a:t>
            </a:r>
            <a:endParaRPr sz="6000">
              <a:latin typeface="Arial"/>
              <a:ea typeface="Arial"/>
              <a:cs typeface="Arial"/>
              <a:sym typeface="Arial"/>
            </a:endParaRPr>
          </a:p>
        </p:txBody>
      </p:sp>
      <p:pic>
        <p:nvPicPr>
          <p:cNvPr id="2" name="Picture 1">
            <a:extLst>
              <a:ext uri="{FF2B5EF4-FFF2-40B4-BE49-F238E27FC236}">
                <a16:creationId xmlns:a16="http://schemas.microsoft.com/office/drawing/2014/main" id="{02EE1C4B-095A-424E-BB0E-8EBCB7C45070}"/>
              </a:ext>
            </a:extLst>
          </p:cNvPr>
          <p:cNvPicPr>
            <a:picLocks noChangeAspect="1"/>
          </p:cNvPicPr>
          <p:nvPr/>
        </p:nvPicPr>
        <p:blipFill>
          <a:blip r:embed="rId3"/>
          <a:stretch>
            <a:fillRect/>
          </a:stretch>
        </p:blipFill>
        <p:spPr>
          <a:xfrm>
            <a:off x="724606" y="1446604"/>
            <a:ext cx="5335372" cy="413491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3"/>
          <p:cNvSpPr txBox="1">
            <a:spLocks noGrp="1"/>
          </p:cNvSpPr>
          <p:nvPr>
            <p:ph type="title"/>
          </p:nvPr>
        </p:nvSpPr>
        <p:spPr>
          <a:xfrm>
            <a:off x="724606" y="617341"/>
            <a:ext cx="9152890" cy="8636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5500" dirty="0">
                <a:solidFill>
                  <a:srgbClr val="221F1F"/>
                </a:solidFill>
              </a:rPr>
              <a:t>Index</a:t>
            </a:r>
            <a:endParaRPr sz="5500" dirty="0"/>
          </a:p>
        </p:txBody>
      </p:sp>
      <p:sp>
        <p:nvSpPr>
          <p:cNvPr id="65" name="Google Shape;65;p3"/>
          <p:cNvSpPr txBox="1"/>
          <p:nvPr/>
        </p:nvSpPr>
        <p:spPr>
          <a:xfrm>
            <a:off x="585704" y="1765636"/>
            <a:ext cx="11359370" cy="3985676"/>
          </a:xfrm>
          <a:prstGeom prst="rect">
            <a:avLst/>
          </a:prstGeom>
          <a:noFill/>
          <a:ln>
            <a:noFill/>
          </a:ln>
        </p:spPr>
        <p:txBody>
          <a:bodyPr spcFirstLastPara="1" wrap="square" lIns="91425" tIns="91425" rIns="91425" bIns="91425" anchor="t" anchorCtr="0">
            <a:spAutoFit/>
          </a:bodyPr>
          <a:lstStyle/>
          <a:p>
            <a:pPr marL="520700" lvl="0" indent="-400050" algn="l" rtl="0">
              <a:spcBef>
                <a:spcPts val="0"/>
              </a:spcBef>
              <a:spcAft>
                <a:spcPts val="0"/>
              </a:spcAft>
              <a:buSzPts val="1700"/>
              <a:buFont typeface="+mj-lt"/>
              <a:buAutoNum type="romanUcPeriod"/>
            </a:pPr>
            <a:r>
              <a:rPr lang="en-US" sz="1900" dirty="0">
                <a:latin typeface="Cambria" panose="02040503050406030204" pitchFamily="18" charset="0"/>
                <a:ea typeface="Cambria" panose="02040503050406030204" pitchFamily="18" charset="0"/>
              </a:rPr>
              <a:t>Team members</a:t>
            </a:r>
            <a:endParaRPr sz="1900" dirty="0">
              <a:latin typeface="Cambria" panose="02040503050406030204" pitchFamily="18" charset="0"/>
              <a:ea typeface="Cambria" panose="02040503050406030204" pitchFamily="18" charset="0"/>
            </a:endParaRPr>
          </a:p>
          <a:p>
            <a:pPr marL="520700" lvl="0" indent="-400050" algn="l" rtl="0">
              <a:spcBef>
                <a:spcPts val="0"/>
              </a:spcBef>
              <a:spcAft>
                <a:spcPts val="0"/>
              </a:spcAft>
              <a:buSzPts val="1700"/>
              <a:buFont typeface="+mj-lt"/>
              <a:buAutoNum type="romanUcPeriod"/>
            </a:pPr>
            <a:r>
              <a:rPr lang="en-US" sz="1900" dirty="0">
                <a:latin typeface="Cambria" panose="02040503050406030204" pitchFamily="18" charset="0"/>
                <a:ea typeface="Cambria" panose="02040503050406030204" pitchFamily="18" charset="0"/>
              </a:rPr>
              <a:t>What are we trying to build</a:t>
            </a:r>
            <a:endParaRPr sz="1900" dirty="0">
              <a:latin typeface="Cambria" panose="02040503050406030204" pitchFamily="18" charset="0"/>
              <a:ea typeface="Cambria" panose="02040503050406030204" pitchFamily="18" charset="0"/>
            </a:endParaRPr>
          </a:p>
          <a:p>
            <a:pPr marL="520700" lvl="0" indent="-400050" algn="l" rtl="0">
              <a:spcBef>
                <a:spcPts val="0"/>
              </a:spcBef>
              <a:spcAft>
                <a:spcPts val="0"/>
              </a:spcAft>
              <a:buSzPts val="1700"/>
              <a:buFont typeface="+mj-lt"/>
              <a:buAutoNum type="romanUcPeriod"/>
            </a:pPr>
            <a:r>
              <a:rPr lang="en-US" sz="1900" dirty="0">
                <a:latin typeface="Cambria" panose="02040503050406030204" pitchFamily="18" charset="0"/>
                <a:ea typeface="Cambria" panose="02040503050406030204" pitchFamily="18" charset="0"/>
              </a:rPr>
              <a:t>Abstract</a:t>
            </a:r>
            <a:endParaRPr sz="1900" dirty="0">
              <a:latin typeface="Cambria" panose="02040503050406030204" pitchFamily="18" charset="0"/>
              <a:ea typeface="Cambria" panose="02040503050406030204" pitchFamily="18" charset="0"/>
            </a:endParaRPr>
          </a:p>
          <a:p>
            <a:pPr marL="520700" lvl="0" indent="-400050" algn="l" rtl="0">
              <a:spcBef>
                <a:spcPts val="0"/>
              </a:spcBef>
              <a:spcAft>
                <a:spcPts val="0"/>
              </a:spcAft>
              <a:buSzPts val="1700"/>
              <a:buFont typeface="+mj-lt"/>
              <a:buAutoNum type="romanUcPeriod"/>
            </a:pPr>
            <a:r>
              <a:rPr lang="en-US" sz="1900" dirty="0">
                <a:latin typeface="Cambria" panose="02040503050406030204" pitchFamily="18" charset="0"/>
                <a:ea typeface="Cambria" panose="02040503050406030204" pitchFamily="18" charset="0"/>
              </a:rPr>
              <a:t>Concepts Used</a:t>
            </a:r>
            <a:endParaRPr sz="1900" dirty="0">
              <a:latin typeface="Cambria" panose="02040503050406030204" pitchFamily="18" charset="0"/>
              <a:ea typeface="Cambria" panose="02040503050406030204" pitchFamily="18" charset="0"/>
            </a:endParaRPr>
          </a:p>
          <a:p>
            <a:pPr marL="520700" lvl="0" indent="-400050" algn="l" rtl="0">
              <a:spcBef>
                <a:spcPts val="0"/>
              </a:spcBef>
              <a:spcAft>
                <a:spcPts val="0"/>
              </a:spcAft>
              <a:buSzPts val="1700"/>
              <a:buFont typeface="+mj-lt"/>
              <a:buAutoNum type="romanUcPeriod"/>
            </a:pPr>
            <a:r>
              <a:rPr lang="en-US" sz="1900" dirty="0">
                <a:latin typeface="Cambria" panose="02040503050406030204" pitchFamily="18" charset="0"/>
                <a:ea typeface="Cambria" panose="02040503050406030204" pitchFamily="18" charset="0"/>
              </a:rPr>
              <a:t>Algorithm Used</a:t>
            </a:r>
            <a:endParaRPr sz="1900" dirty="0">
              <a:latin typeface="Cambria" panose="02040503050406030204" pitchFamily="18" charset="0"/>
              <a:ea typeface="Cambria" panose="02040503050406030204" pitchFamily="18" charset="0"/>
            </a:endParaRPr>
          </a:p>
          <a:p>
            <a:pPr marL="520700" lvl="0" indent="-400050" algn="l" rtl="0">
              <a:spcBef>
                <a:spcPts val="0"/>
              </a:spcBef>
              <a:spcAft>
                <a:spcPts val="0"/>
              </a:spcAft>
              <a:buSzPts val="1700"/>
              <a:buFont typeface="+mj-lt"/>
              <a:buAutoNum type="romanUcPeriod"/>
            </a:pPr>
            <a:r>
              <a:rPr lang="en-US" sz="1900" dirty="0">
                <a:latin typeface="Cambria" panose="02040503050406030204" pitchFamily="18" charset="0"/>
                <a:ea typeface="Cambria" panose="02040503050406030204" pitchFamily="18" charset="0"/>
              </a:rPr>
              <a:t>Comparison of models</a:t>
            </a:r>
            <a:endParaRPr sz="1900" dirty="0">
              <a:latin typeface="Cambria" panose="02040503050406030204" pitchFamily="18" charset="0"/>
              <a:ea typeface="Cambria" panose="02040503050406030204" pitchFamily="18" charset="0"/>
            </a:endParaRPr>
          </a:p>
          <a:p>
            <a:pPr marL="520700" lvl="0" indent="-400050" algn="l" rtl="0">
              <a:spcBef>
                <a:spcPts val="0"/>
              </a:spcBef>
              <a:spcAft>
                <a:spcPts val="0"/>
              </a:spcAft>
              <a:buSzPts val="1700"/>
              <a:buFont typeface="+mj-lt"/>
              <a:buAutoNum type="romanUcPeriod"/>
            </a:pPr>
            <a:r>
              <a:rPr lang="en-US" sz="1900" dirty="0">
                <a:latin typeface="Cambria" panose="02040503050406030204" pitchFamily="18" charset="0"/>
                <a:ea typeface="Cambria" panose="02040503050406030204" pitchFamily="18" charset="0"/>
              </a:rPr>
              <a:t>Diagram(s) or Visualization(s)</a:t>
            </a:r>
            <a:endParaRPr sz="1900" dirty="0">
              <a:latin typeface="Cambria" panose="02040503050406030204" pitchFamily="18" charset="0"/>
              <a:ea typeface="Cambria" panose="02040503050406030204" pitchFamily="18" charset="0"/>
            </a:endParaRPr>
          </a:p>
          <a:p>
            <a:pPr marL="520700" lvl="0" indent="-400050" algn="l" rtl="0">
              <a:spcBef>
                <a:spcPts val="0"/>
              </a:spcBef>
              <a:spcAft>
                <a:spcPts val="0"/>
              </a:spcAft>
              <a:buSzPts val="1700"/>
              <a:buFont typeface="+mj-lt"/>
              <a:buAutoNum type="romanUcPeriod"/>
            </a:pPr>
            <a:r>
              <a:rPr lang="en-US" sz="1900" dirty="0">
                <a:latin typeface="Cambria" panose="02040503050406030204" pitchFamily="18" charset="0"/>
                <a:ea typeface="Cambria" panose="02040503050406030204" pitchFamily="18" charset="0"/>
              </a:rPr>
              <a:t>Final Recommendation</a:t>
            </a:r>
          </a:p>
          <a:p>
            <a:pPr marL="520700" indent="-400050">
              <a:buSzPts val="1700"/>
              <a:buFont typeface="+mj-lt"/>
              <a:buAutoNum type="romanUcPeriod"/>
            </a:pPr>
            <a:r>
              <a:rPr lang="en-US" sz="1900" dirty="0">
                <a:latin typeface="Cambria" panose="02040503050406030204" pitchFamily="18" charset="0"/>
                <a:ea typeface="Cambria" panose="02040503050406030204" pitchFamily="18" charset="0"/>
              </a:rPr>
              <a:t>Business use cases</a:t>
            </a:r>
            <a:endParaRPr sz="1900" dirty="0">
              <a:latin typeface="Cambria" panose="02040503050406030204" pitchFamily="18" charset="0"/>
              <a:ea typeface="Cambria" panose="02040503050406030204" pitchFamily="18" charset="0"/>
            </a:endParaRPr>
          </a:p>
          <a:p>
            <a:pPr marL="520700" lvl="0" indent="-400050" algn="l" rtl="0">
              <a:spcBef>
                <a:spcPts val="0"/>
              </a:spcBef>
              <a:spcAft>
                <a:spcPts val="0"/>
              </a:spcAft>
              <a:buSzPts val="1700"/>
              <a:buFont typeface="+mj-lt"/>
              <a:buAutoNum type="romanUcPeriod"/>
            </a:pPr>
            <a:r>
              <a:rPr lang="en-US" sz="1900" dirty="0">
                <a:latin typeface="Cambria" panose="02040503050406030204" pitchFamily="18" charset="0"/>
                <a:ea typeface="Cambria" panose="02040503050406030204" pitchFamily="18" charset="0"/>
              </a:rPr>
              <a:t>Challenges Faced</a:t>
            </a:r>
            <a:endParaRPr sz="1900" dirty="0">
              <a:latin typeface="Cambria" panose="02040503050406030204" pitchFamily="18" charset="0"/>
              <a:ea typeface="Cambria" panose="02040503050406030204" pitchFamily="18" charset="0"/>
            </a:endParaRPr>
          </a:p>
          <a:p>
            <a:pPr marL="520700" lvl="0" indent="-400050" algn="l" rtl="0">
              <a:spcBef>
                <a:spcPts val="0"/>
              </a:spcBef>
              <a:spcAft>
                <a:spcPts val="0"/>
              </a:spcAft>
              <a:buSzPts val="1700"/>
              <a:buFont typeface="+mj-lt"/>
              <a:buAutoNum type="romanUcPeriod"/>
            </a:pPr>
            <a:r>
              <a:rPr lang="en-US" sz="1900" dirty="0">
                <a:latin typeface="Cambria" panose="02040503050406030204" pitchFamily="18" charset="0"/>
                <a:ea typeface="Cambria" panose="02040503050406030204" pitchFamily="18" charset="0"/>
              </a:rPr>
              <a:t>Our Learning</a:t>
            </a:r>
            <a:endParaRPr sz="1900" dirty="0">
              <a:latin typeface="Cambria" panose="02040503050406030204" pitchFamily="18" charset="0"/>
              <a:ea typeface="Cambria" panose="02040503050406030204" pitchFamily="18" charset="0"/>
            </a:endParaRPr>
          </a:p>
          <a:p>
            <a:pPr marL="520700" lvl="0" indent="-400050" algn="l" rtl="0">
              <a:spcBef>
                <a:spcPts val="0"/>
              </a:spcBef>
              <a:spcAft>
                <a:spcPts val="0"/>
              </a:spcAft>
              <a:buSzPts val="1700"/>
              <a:buFont typeface="+mj-lt"/>
              <a:buAutoNum type="romanUcPeriod"/>
            </a:pPr>
            <a:r>
              <a:rPr lang="en-US" sz="1900" dirty="0">
                <a:latin typeface="Cambria" panose="02040503050406030204" pitchFamily="18" charset="0"/>
                <a:ea typeface="Cambria" panose="02040503050406030204" pitchFamily="18" charset="0"/>
              </a:rPr>
              <a:t>Future Enhancements</a:t>
            </a:r>
            <a:endParaRPr sz="1900" dirty="0">
              <a:latin typeface="Cambria" panose="02040503050406030204" pitchFamily="18" charset="0"/>
              <a:ea typeface="Cambria" panose="02040503050406030204" pitchFamily="18" charset="0"/>
            </a:endParaRPr>
          </a:p>
          <a:p>
            <a:pPr marL="520700" lvl="0" indent="-400050" algn="l" rtl="0">
              <a:spcBef>
                <a:spcPts val="0"/>
              </a:spcBef>
              <a:spcAft>
                <a:spcPts val="0"/>
              </a:spcAft>
              <a:buSzPts val="1700"/>
              <a:buFont typeface="+mj-lt"/>
              <a:buAutoNum type="romanUcPeriod"/>
            </a:pPr>
            <a:r>
              <a:rPr lang="en-US" sz="1900" dirty="0">
                <a:latin typeface="Cambria" panose="02040503050406030204" pitchFamily="18" charset="0"/>
                <a:ea typeface="Cambria" panose="02040503050406030204" pitchFamily="18" charset="0"/>
              </a:rPr>
              <a:t>Demo</a:t>
            </a:r>
            <a:endParaRPr sz="1900" dirty="0">
              <a:latin typeface="Cambria" panose="02040503050406030204" pitchFamily="18" charset="0"/>
              <a:ea typeface="Cambria" panose="02040503050406030204" pitchFamily="18" charset="0"/>
            </a:endParaRPr>
          </a:p>
        </p:txBody>
      </p:sp>
      <p:graphicFrame>
        <p:nvGraphicFramePr>
          <p:cNvPr id="4" name="Diagram 3">
            <a:extLst>
              <a:ext uri="{FF2B5EF4-FFF2-40B4-BE49-F238E27FC236}">
                <a16:creationId xmlns:a16="http://schemas.microsoft.com/office/drawing/2014/main" id="{F7F0A56C-6B6A-9E16-F5D1-ED5570B32022}"/>
              </a:ext>
            </a:extLst>
          </p:cNvPr>
          <p:cNvGraphicFramePr/>
          <p:nvPr>
            <p:extLst>
              <p:ext uri="{D42A27DB-BD31-4B8C-83A1-F6EECF244321}">
                <p14:modId xmlns:p14="http://schemas.microsoft.com/office/powerpoint/2010/main" val="565934297"/>
              </p:ext>
            </p:extLst>
          </p:nvPr>
        </p:nvGraphicFramePr>
        <p:xfrm>
          <a:off x="3687180" y="104914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73;p4">
            <a:extLst>
              <a:ext uri="{FF2B5EF4-FFF2-40B4-BE49-F238E27FC236}">
                <a16:creationId xmlns:a16="http://schemas.microsoft.com/office/drawing/2014/main" id="{CFD234EF-B554-8B9A-AEF7-0943ADD791CA}"/>
              </a:ext>
            </a:extLst>
          </p:cNvPr>
          <p:cNvPicPr preferRelativeResize="0"/>
          <p:nvPr/>
        </p:nvPicPr>
        <p:blipFill>
          <a:blip r:embed="rId2">
            <a:alphaModFix/>
          </a:blip>
          <a:stretch>
            <a:fillRect/>
          </a:stretch>
        </p:blipFill>
        <p:spPr>
          <a:xfrm>
            <a:off x="814727" y="828815"/>
            <a:ext cx="2600751" cy="2191974"/>
          </a:xfrm>
          <a:prstGeom prst="rect">
            <a:avLst/>
          </a:prstGeom>
          <a:noFill/>
          <a:ln>
            <a:noFill/>
          </a:ln>
        </p:spPr>
      </p:pic>
      <p:sp>
        <p:nvSpPr>
          <p:cNvPr id="4" name="Google Shape;74;p4">
            <a:extLst>
              <a:ext uri="{FF2B5EF4-FFF2-40B4-BE49-F238E27FC236}">
                <a16:creationId xmlns:a16="http://schemas.microsoft.com/office/drawing/2014/main" id="{97B5B453-85D2-0392-D997-7FBE4B104318}"/>
              </a:ext>
            </a:extLst>
          </p:cNvPr>
          <p:cNvSpPr txBox="1"/>
          <p:nvPr/>
        </p:nvSpPr>
        <p:spPr>
          <a:xfrm>
            <a:off x="225201" y="2983865"/>
            <a:ext cx="3504900" cy="538579"/>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US" sz="1000" b="1" dirty="0">
                <a:solidFill>
                  <a:srgbClr val="FF0000"/>
                </a:solidFill>
                <a:latin typeface="Comfortaa"/>
                <a:ea typeface="Cambria" panose="02040503050406030204" pitchFamily="18" charset="0"/>
                <a:cs typeface="Comfortaa"/>
                <a:sym typeface="Comfortaa"/>
              </a:rPr>
              <a:t>TEAM LEAD</a:t>
            </a:r>
            <a:r>
              <a:rPr lang="en-US" sz="1000" b="1" dirty="0">
                <a:solidFill>
                  <a:srgbClr val="0E101A"/>
                </a:solidFill>
                <a:latin typeface="Comfortaa"/>
                <a:ea typeface="Cambria" panose="02040503050406030204" pitchFamily="18" charset="0"/>
                <a:cs typeface="Comfortaa"/>
                <a:sym typeface="Comfortaa"/>
              </a:rPr>
              <a:t> : JOHN HARSHITH</a:t>
            </a:r>
            <a:endParaRPr sz="1000" b="1" dirty="0">
              <a:solidFill>
                <a:srgbClr val="0E101A"/>
              </a:solidFill>
              <a:latin typeface="Comfortaa"/>
              <a:ea typeface="Cambria" panose="02040503050406030204" pitchFamily="18" charset="0"/>
              <a:cs typeface="Comfortaa"/>
              <a:sym typeface="Comfortaa"/>
            </a:endParaRPr>
          </a:p>
          <a:p>
            <a:pPr marL="457200" lvl="0" indent="0" algn="l" rtl="0">
              <a:lnSpc>
                <a:spcPct val="115000"/>
              </a:lnSpc>
              <a:spcBef>
                <a:spcPts val="0"/>
              </a:spcBef>
              <a:spcAft>
                <a:spcPts val="0"/>
              </a:spcAft>
              <a:buNone/>
            </a:pPr>
            <a:r>
              <a:rPr lang="en-US" sz="1000" b="1" dirty="0">
                <a:solidFill>
                  <a:srgbClr val="0E101A"/>
                </a:solidFill>
                <a:latin typeface="Comfortaa"/>
                <a:ea typeface="Cambria" panose="02040503050406030204" pitchFamily="18" charset="0"/>
                <a:cs typeface="Comfortaa"/>
                <a:sym typeface="Comfortaa"/>
              </a:rPr>
              <a:t>MODEL BUILDING &amp; DEPLOYMENT</a:t>
            </a:r>
            <a:endParaRPr sz="1000" b="1" dirty="0">
              <a:solidFill>
                <a:srgbClr val="0E101A"/>
              </a:solidFill>
              <a:latin typeface="Comfortaa"/>
              <a:ea typeface="Cambria" panose="02040503050406030204" pitchFamily="18" charset="0"/>
              <a:cs typeface="Comfortaa"/>
              <a:sym typeface="Comfortaa"/>
            </a:endParaRPr>
          </a:p>
        </p:txBody>
      </p:sp>
      <p:pic>
        <p:nvPicPr>
          <p:cNvPr id="5" name="Google Shape;75;p4">
            <a:extLst>
              <a:ext uri="{FF2B5EF4-FFF2-40B4-BE49-F238E27FC236}">
                <a16:creationId xmlns:a16="http://schemas.microsoft.com/office/drawing/2014/main" id="{067FA393-2437-64AF-4F98-C080F615E5C6}"/>
              </a:ext>
            </a:extLst>
          </p:cNvPr>
          <p:cNvPicPr preferRelativeResize="0"/>
          <p:nvPr/>
        </p:nvPicPr>
        <p:blipFill>
          <a:blip r:embed="rId3">
            <a:alphaModFix/>
          </a:blip>
          <a:stretch>
            <a:fillRect/>
          </a:stretch>
        </p:blipFill>
        <p:spPr>
          <a:xfrm>
            <a:off x="847892" y="3560217"/>
            <a:ext cx="2115050" cy="1926465"/>
          </a:xfrm>
          <a:prstGeom prst="rect">
            <a:avLst/>
          </a:prstGeom>
          <a:noFill/>
          <a:ln>
            <a:noFill/>
          </a:ln>
        </p:spPr>
      </p:pic>
      <p:sp>
        <p:nvSpPr>
          <p:cNvPr id="6" name="Google Shape;76;p4">
            <a:extLst>
              <a:ext uri="{FF2B5EF4-FFF2-40B4-BE49-F238E27FC236}">
                <a16:creationId xmlns:a16="http://schemas.microsoft.com/office/drawing/2014/main" id="{D71A8B3F-F6A8-E270-4E89-7E17910406BF}"/>
              </a:ext>
            </a:extLst>
          </p:cNvPr>
          <p:cNvSpPr txBox="1"/>
          <p:nvPr/>
        </p:nvSpPr>
        <p:spPr>
          <a:xfrm>
            <a:off x="284001" y="5430697"/>
            <a:ext cx="3387300" cy="6927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US" sz="1000" b="1" dirty="0">
                <a:solidFill>
                  <a:srgbClr val="2E2E2E"/>
                </a:solidFill>
                <a:latin typeface="Comfortaa"/>
                <a:ea typeface="Comfortaa"/>
                <a:cs typeface="Comfortaa"/>
                <a:sym typeface="Comfortaa"/>
              </a:rPr>
              <a:t>ISAAC RITHARSON P</a:t>
            </a:r>
            <a:endParaRPr sz="1000" b="1" dirty="0">
              <a:solidFill>
                <a:srgbClr val="2E2E2E"/>
              </a:solidFill>
              <a:latin typeface="Comfortaa"/>
              <a:ea typeface="Comfortaa"/>
              <a:cs typeface="Comfortaa"/>
              <a:sym typeface="Comfortaa"/>
            </a:endParaRPr>
          </a:p>
          <a:p>
            <a:pPr marL="457200" lvl="0" indent="0" algn="l" rtl="0">
              <a:lnSpc>
                <a:spcPct val="115000"/>
              </a:lnSpc>
              <a:spcBef>
                <a:spcPts val="0"/>
              </a:spcBef>
              <a:spcAft>
                <a:spcPts val="0"/>
              </a:spcAft>
              <a:buNone/>
            </a:pPr>
            <a:r>
              <a:rPr lang="en-US" sz="1000" b="1" dirty="0">
                <a:solidFill>
                  <a:srgbClr val="0E101A"/>
                </a:solidFill>
                <a:latin typeface="Comfortaa"/>
                <a:ea typeface="Comfortaa"/>
                <a:cs typeface="Comfortaa"/>
                <a:sym typeface="Comfortaa"/>
              </a:rPr>
              <a:t>MODEL BUILDING &amp; EVALUATION (USING ORANGE)</a:t>
            </a:r>
            <a:endParaRPr sz="1300" dirty="0"/>
          </a:p>
        </p:txBody>
      </p:sp>
      <p:pic>
        <p:nvPicPr>
          <p:cNvPr id="7" name="Google Shape;77;p4">
            <a:extLst>
              <a:ext uri="{FF2B5EF4-FFF2-40B4-BE49-F238E27FC236}">
                <a16:creationId xmlns:a16="http://schemas.microsoft.com/office/drawing/2014/main" id="{D73CEC75-4219-F585-0058-464406C6AB1D}"/>
              </a:ext>
            </a:extLst>
          </p:cNvPr>
          <p:cNvPicPr preferRelativeResize="0"/>
          <p:nvPr/>
        </p:nvPicPr>
        <p:blipFill>
          <a:blip r:embed="rId4">
            <a:alphaModFix/>
          </a:blip>
          <a:stretch>
            <a:fillRect/>
          </a:stretch>
        </p:blipFill>
        <p:spPr>
          <a:xfrm>
            <a:off x="4713368" y="779314"/>
            <a:ext cx="1732806" cy="2421770"/>
          </a:xfrm>
          <a:prstGeom prst="rect">
            <a:avLst/>
          </a:prstGeom>
          <a:noFill/>
          <a:ln>
            <a:noFill/>
          </a:ln>
        </p:spPr>
      </p:pic>
      <p:sp>
        <p:nvSpPr>
          <p:cNvPr id="8" name="Google Shape;78;p4">
            <a:extLst>
              <a:ext uri="{FF2B5EF4-FFF2-40B4-BE49-F238E27FC236}">
                <a16:creationId xmlns:a16="http://schemas.microsoft.com/office/drawing/2014/main" id="{C40895A7-6C57-AE3A-EC61-F7F3D830F8B3}"/>
              </a:ext>
            </a:extLst>
          </p:cNvPr>
          <p:cNvSpPr txBox="1"/>
          <p:nvPr/>
        </p:nvSpPr>
        <p:spPr>
          <a:xfrm>
            <a:off x="4036097" y="3196366"/>
            <a:ext cx="3959100" cy="5157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US" sz="1000" b="1" dirty="0">
                <a:solidFill>
                  <a:srgbClr val="2E2E2E"/>
                </a:solidFill>
                <a:latin typeface="Comfortaa"/>
                <a:ea typeface="Cambria" panose="02040503050406030204" pitchFamily="18" charset="0"/>
                <a:cs typeface="Comfortaa"/>
                <a:sym typeface="Comfortaa"/>
              </a:rPr>
              <a:t>ANITA PRIYADARSHINI A</a:t>
            </a:r>
            <a:endParaRPr sz="1000" b="1" dirty="0">
              <a:solidFill>
                <a:srgbClr val="2E2E2E"/>
              </a:solidFill>
              <a:latin typeface="Comfortaa"/>
              <a:ea typeface="Cambria" panose="02040503050406030204" pitchFamily="18" charset="0"/>
              <a:cs typeface="Comfortaa"/>
              <a:sym typeface="Comfortaa"/>
            </a:endParaRPr>
          </a:p>
          <a:p>
            <a:pPr marL="457200" lvl="0" indent="0" algn="l" rtl="0">
              <a:lnSpc>
                <a:spcPct val="115000"/>
              </a:lnSpc>
              <a:spcBef>
                <a:spcPts val="0"/>
              </a:spcBef>
              <a:spcAft>
                <a:spcPts val="0"/>
              </a:spcAft>
              <a:buNone/>
            </a:pPr>
            <a:r>
              <a:rPr lang="en-US" sz="1000" b="1" dirty="0">
                <a:solidFill>
                  <a:srgbClr val="0E101A"/>
                </a:solidFill>
                <a:latin typeface="Comfortaa"/>
                <a:ea typeface="Cambria" panose="02040503050406030204" pitchFamily="18" charset="0"/>
                <a:cs typeface="Comfortaa"/>
                <a:sym typeface="Comfortaa"/>
              </a:rPr>
              <a:t>FRONTEND DEVELOPMENT &amp; DEPLOYMENT</a:t>
            </a:r>
            <a:endParaRPr dirty="0"/>
          </a:p>
        </p:txBody>
      </p:sp>
      <p:sp>
        <p:nvSpPr>
          <p:cNvPr id="9" name="Google Shape;80;p4">
            <a:extLst>
              <a:ext uri="{FF2B5EF4-FFF2-40B4-BE49-F238E27FC236}">
                <a16:creationId xmlns:a16="http://schemas.microsoft.com/office/drawing/2014/main" id="{CA6F8DA2-2E98-C0D7-2505-723A907F95FF}"/>
              </a:ext>
            </a:extLst>
          </p:cNvPr>
          <p:cNvSpPr txBox="1"/>
          <p:nvPr/>
        </p:nvSpPr>
        <p:spPr>
          <a:xfrm>
            <a:off x="7485412" y="2964759"/>
            <a:ext cx="3000000" cy="71555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US" sz="1000" b="1" dirty="0">
                <a:solidFill>
                  <a:srgbClr val="2E2E2E"/>
                </a:solidFill>
                <a:latin typeface="Comfortaa"/>
                <a:ea typeface="Comfortaa"/>
                <a:cs typeface="Comfortaa"/>
                <a:sym typeface="Comfortaa"/>
              </a:rPr>
              <a:t>J SAKETH KUMAR</a:t>
            </a:r>
            <a:endParaRPr sz="1000" b="1" dirty="0">
              <a:solidFill>
                <a:srgbClr val="2E2E2E"/>
              </a:solidFill>
              <a:latin typeface="Comfortaa"/>
              <a:ea typeface="Comfortaa"/>
              <a:cs typeface="Comfortaa"/>
              <a:sym typeface="Comfortaa"/>
            </a:endParaRPr>
          </a:p>
          <a:p>
            <a:pPr marL="457200" lvl="0" indent="0" algn="l" rtl="0">
              <a:lnSpc>
                <a:spcPct val="115000"/>
              </a:lnSpc>
              <a:spcBef>
                <a:spcPts val="0"/>
              </a:spcBef>
              <a:spcAft>
                <a:spcPts val="0"/>
              </a:spcAft>
              <a:buNone/>
            </a:pPr>
            <a:r>
              <a:rPr lang="en-US" sz="1000" b="1" dirty="0">
                <a:solidFill>
                  <a:srgbClr val="2E2E2E"/>
                </a:solidFill>
                <a:latin typeface="Comfortaa"/>
                <a:ea typeface="Comfortaa"/>
                <a:cs typeface="Comfortaa"/>
                <a:sym typeface="Comfortaa"/>
              </a:rPr>
              <a:t>DATA PROCESSING &amp; HYPERPARAMETER TUNING</a:t>
            </a:r>
            <a:endParaRPr sz="1000" b="1" dirty="0">
              <a:solidFill>
                <a:srgbClr val="2E2E2E"/>
              </a:solidFill>
              <a:latin typeface="Comfortaa"/>
              <a:ea typeface="Comfortaa"/>
              <a:cs typeface="Comfortaa"/>
              <a:sym typeface="Comfortaa"/>
            </a:endParaRPr>
          </a:p>
        </p:txBody>
      </p:sp>
      <p:pic>
        <p:nvPicPr>
          <p:cNvPr id="10" name="Google Shape;81;p4">
            <a:extLst>
              <a:ext uri="{FF2B5EF4-FFF2-40B4-BE49-F238E27FC236}">
                <a16:creationId xmlns:a16="http://schemas.microsoft.com/office/drawing/2014/main" id="{4BAADECF-23BB-5B5B-7F09-ECA2C331567C}"/>
              </a:ext>
            </a:extLst>
          </p:cNvPr>
          <p:cNvPicPr preferRelativeResize="0"/>
          <p:nvPr/>
        </p:nvPicPr>
        <p:blipFill rotWithShape="1">
          <a:blip r:embed="rId5">
            <a:alphaModFix/>
          </a:blip>
          <a:srcRect r="-32" b="6659"/>
          <a:stretch/>
        </p:blipFill>
        <p:spPr>
          <a:xfrm>
            <a:off x="4655973" y="3707034"/>
            <a:ext cx="1969301" cy="2278638"/>
          </a:xfrm>
          <a:prstGeom prst="rect">
            <a:avLst/>
          </a:prstGeom>
          <a:noFill/>
          <a:ln>
            <a:noFill/>
          </a:ln>
        </p:spPr>
      </p:pic>
      <p:pic>
        <p:nvPicPr>
          <p:cNvPr id="11" name="Google Shape;82;p4">
            <a:extLst>
              <a:ext uri="{FF2B5EF4-FFF2-40B4-BE49-F238E27FC236}">
                <a16:creationId xmlns:a16="http://schemas.microsoft.com/office/drawing/2014/main" id="{0AA5A007-7856-BEAF-B4F0-D3D24F812AB5}"/>
              </a:ext>
            </a:extLst>
          </p:cNvPr>
          <p:cNvPicPr preferRelativeResize="0"/>
          <p:nvPr/>
        </p:nvPicPr>
        <p:blipFill>
          <a:blip r:embed="rId6">
            <a:alphaModFix/>
          </a:blip>
          <a:stretch>
            <a:fillRect/>
          </a:stretch>
        </p:blipFill>
        <p:spPr>
          <a:xfrm>
            <a:off x="8032320" y="3688372"/>
            <a:ext cx="2115050" cy="2435025"/>
          </a:xfrm>
          <a:prstGeom prst="rect">
            <a:avLst/>
          </a:prstGeom>
          <a:noFill/>
          <a:ln>
            <a:noFill/>
          </a:ln>
        </p:spPr>
      </p:pic>
      <p:sp>
        <p:nvSpPr>
          <p:cNvPr id="12" name="Google Shape;83;p4">
            <a:extLst>
              <a:ext uri="{FF2B5EF4-FFF2-40B4-BE49-F238E27FC236}">
                <a16:creationId xmlns:a16="http://schemas.microsoft.com/office/drawing/2014/main" id="{CE519A34-F3A8-D621-D2DC-51E3949DB64D}"/>
              </a:ext>
            </a:extLst>
          </p:cNvPr>
          <p:cNvSpPr txBox="1"/>
          <p:nvPr/>
        </p:nvSpPr>
        <p:spPr>
          <a:xfrm>
            <a:off x="4323817" y="5985672"/>
            <a:ext cx="3000000" cy="71555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US" sz="1000" b="1" dirty="0">
                <a:solidFill>
                  <a:srgbClr val="2E2E2E"/>
                </a:solidFill>
                <a:latin typeface="Comfortaa"/>
                <a:ea typeface="Comfortaa"/>
                <a:cs typeface="Comfortaa"/>
                <a:sym typeface="Comfortaa"/>
              </a:rPr>
              <a:t>ADITI DUDHORIA</a:t>
            </a:r>
            <a:endParaRPr sz="1000" b="1" dirty="0">
              <a:solidFill>
                <a:srgbClr val="2E2E2E"/>
              </a:solidFill>
              <a:latin typeface="Comfortaa"/>
              <a:ea typeface="Comfortaa"/>
              <a:cs typeface="Comfortaa"/>
              <a:sym typeface="Comfortaa"/>
            </a:endParaRPr>
          </a:p>
          <a:p>
            <a:pPr marL="457200" lvl="0" indent="0" algn="l" rtl="0">
              <a:lnSpc>
                <a:spcPct val="115000"/>
              </a:lnSpc>
              <a:spcBef>
                <a:spcPts val="0"/>
              </a:spcBef>
              <a:spcAft>
                <a:spcPts val="0"/>
              </a:spcAft>
              <a:buNone/>
            </a:pPr>
            <a:r>
              <a:rPr lang="en-US" sz="1000" b="1" dirty="0">
                <a:solidFill>
                  <a:srgbClr val="2E2E2E"/>
                </a:solidFill>
                <a:latin typeface="Comfortaa"/>
                <a:ea typeface="Comfortaa"/>
                <a:cs typeface="Comfortaa"/>
                <a:sym typeface="Comfortaa"/>
              </a:rPr>
              <a:t>BUSINESS PLANNING &amp; PRESENTATION </a:t>
            </a:r>
            <a:endParaRPr sz="1000" b="1" dirty="0">
              <a:solidFill>
                <a:srgbClr val="2E2E2E"/>
              </a:solidFill>
              <a:latin typeface="Comfortaa"/>
              <a:ea typeface="Comfortaa"/>
              <a:cs typeface="Comfortaa"/>
              <a:sym typeface="Comfortaa"/>
            </a:endParaRPr>
          </a:p>
        </p:txBody>
      </p:sp>
      <p:sp>
        <p:nvSpPr>
          <p:cNvPr id="13" name="Google Shape;84;p4">
            <a:extLst>
              <a:ext uri="{FF2B5EF4-FFF2-40B4-BE49-F238E27FC236}">
                <a16:creationId xmlns:a16="http://schemas.microsoft.com/office/drawing/2014/main" id="{D486A851-9FFA-DEDA-F914-8397AEBF5580}"/>
              </a:ext>
            </a:extLst>
          </p:cNvPr>
          <p:cNvSpPr txBox="1"/>
          <p:nvPr/>
        </p:nvSpPr>
        <p:spPr>
          <a:xfrm>
            <a:off x="7533859" y="6104735"/>
            <a:ext cx="3000000" cy="71555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US" sz="1000" b="1" dirty="0">
                <a:solidFill>
                  <a:srgbClr val="2E2E2E"/>
                </a:solidFill>
                <a:latin typeface="Comfortaa"/>
                <a:ea typeface="Comfortaa"/>
                <a:cs typeface="Comfortaa"/>
                <a:sym typeface="Comfortaa"/>
              </a:rPr>
              <a:t>PRIYA TIWARI</a:t>
            </a:r>
            <a:endParaRPr sz="1000" b="1" dirty="0">
              <a:solidFill>
                <a:srgbClr val="2E2E2E"/>
              </a:solidFill>
              <a:latin typeface="Comfortaa"/>
              <a:ea typeface="Comfortaa"/>
              <a:cs typeface="Comfortaa"/>
              <a:sym typeface="Comfortaa"/>
            </a:endParaRPr>
          </a:p>
          <a:p>
            <a:pPr marL="457200" lvl="0" indent="0" algn="l" rtl="0">
              <a:lnSpc>
                <a:spcPct val="115000"/>
              </a:lnSpc>
              <a:spcBef>
                <a:spcPts val="0"/>
              </a:spcBef>
              <a:spcAft>
                <a:spcPts val="0"/>
              </a:spcAft>
              <a:buNone/>
            </a:pPr>
            <a:r>
              <a:rPr lang="en-US" sz="1000" b="1" dirty="0">
                <a:solidFill>
                  <a:srgbClr val="2E2E2E"/>
                </a:solidFill>
                <a:latin typeface="Comfortaa"/>
                <a:ea typeface="Comfortaa"/>
                <a:cs typeface="Comfortaa"/>
                <a:sym typeface="Comfortaa"/>
              </a:rPr>
              <a:t>DATA ANALYSIS &amp; HYPERPARAMETER TUNING</a:t>
            </a:r>
            <a:endParaRPr sz="1000" b="1" dirty="0">
              <a:solidFill>
                <a:srgbClr val="2E2E2E"/>
              </a:solidFill>
              <a:latin typeface="Comfortaa"/>
              <a:ea typeface="Comfortaa"/>
              <a:cs typeface="Comfortaa"/>
              <a:sym typeface="Comfortaa"/>
            </a:endParaRPr>
          </a:p>
        </p:txBody>
      </p:sp>
      <p:sp>
        <p:nvSpPr>
          <p:cNvPr id="14" name="Google Shape;71;p4">
            <a:extLst>
              <a:ext uri="{FF2B5EF4-FFF2-40B4-BE49-F238E27FC236}">
                <a16:creationId xmlns:a16="http://schemas.microsoft.com/office/drawing/2014/main" id="{ACA0B0DA-63BD-BF28-36B5-487131973743}"/>
              </a:ext>
            </a:extLst>
          </p:cNvPr>
          <p:cNvSpPr txBox="1">
            <a:spLocks/>
          </p:cNvSpPr>
          <p:nvPr/>
        </p:nvSpPr>
        <p:spPr>
          <a:xfrm>
            <a:off x="722002" y="13428"/>
            <a:ext cx="5200339" cy="858900"/>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r>
              <a:rPr lang="en-US" sz="5500" dirty="0">
                <a:solidFill>
                  <a:srgbClr val="221F1F"/>
                </a:solidFill>
              </a:rPr>
              <a:t>We</a:t>
            </a:r>
            <a:r>
              <a:rPr lang="en-US" sz="5500" b="0" dirty="0">
                <a:solidFill>
                  <a:srgbClr val="221F1F"/>
                </a:solidFill>
                <a:latin typeface="Times New Roman"/>
                <a:ea typeface="Times New Roman"/>
                <a:cs typeface="Times New Roman"/>
                <a:sym typeface="Times New Roman"/>
              </a:rPr>
              <a:t> </a:t>
            </a:r>
            <a:r>
              <a:rPr lang="en-US" sz="5500" dirty="0">
                <a:solidFill>
                  <a:srgbClr val="221F1F"/>
                </a:solidFill>
              </a:rPr>
              <a:t>the</a:t>
            </a:r>
            <a:r>
              <a:rPr lang="en-US" sz="5500" b="0" dirty="0">
                <a:solidFill>
                  <a:srgbClr val="221F1F"/>
                </a:solidFill>
                <a:latin typeface="Times New Roman"/>
                <a:ea typeface="Times New Roman"/>
                <a:cs typeface="Times New Roman"/>
                <a:sym typeface="Times New Roman"/>
              </a:rPr>
              <a:t> </a:t>
            </a:r>
            <a:r>
              <a:rPr lang="en-US" sz="5500" dirty="0">
                <a:solidFill>
                  <a:srgbClr val="221F1F"/>
                </a:solidFill>
              </a:rPr>
              <a:t>Team!</a:t>
            </a:r>
            <a:endParaRPr lang="en-US" sz="5500" dirty="0">
              <a:latin typeface="Times New Roman"/>
              <a:ea typeface="Times New Roman"/>
              <a:cs typeface="Times New Roman"/>
              <a:sym typeface="Times New Roman"/>
            </a:endParaRPr>
          </a:p>
        </p:txBody>
      </p:sp>
      <p:pic>
        <p:nvPicPr>
          <p:cNvPr id="15" name="Picture 14">
            <a:extLst>
              <a:ext uri="{FF2B5EF4-FFF2-40B4-BE49-F238E27FC236}">
                <a16:creationId xmlns:a16="http://schemas.microsoft.com/office/drawing/2014/main" id="{645A8CBA-0C7A-21B7-2613-B4DC9EB20941}"/>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6917"/>
                    </a14:imgEffect>
                  </a14:imgLayer>
                </a14:imgProps>
              </a:ext>
            </a:extLst>
          </a:blip>
          <a:stretch>
            <a:fillRect/>
          </a:stretch>
        </p:blipFill>
        <p:spPr>
          <a:xfrm>
            <a:off x="8052232" y="875435"/>
            <a:ext cx="2115050" cy="2115050"/>
          </a:xfrm>
          <a:prstGeom prst="rect">
            <a:avLst/>
          </a:prstGeom>
        </p:spPr>
      </p:pic>
    </p:spTree>
    <p:extLst>
      <p:ext uri="{BB962C8B-B14F-4D97-AF65-F5344CB8AC3E}">
        <p14:creationId xmlns:p14="http://schemas.microsoft.com/office/powerpoint/2010/main" val="1771634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5"/>
          <p:cNvSpPr txBox="1">
            <a:spLocks noGrp="1"/>
          </p:cNvSpPr>
          <p:nvPr>
            <p:ph type="title"/>
          </p:nvPr>
        </p:nvSpPr>
        <p:spPr>
          <a:xfrm>
            <a:off x="724606" y="617341"/>
            <a:ext cx="9152890" cy="863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5100">
                <a:solidFill>
                  <a:srgbClr val="221F1F"/>
                </a:solidFill>
              </a:rPr>
              <a:t>What</a:t>
            </a:r>
            <a:r>
              <a:rPr lang="en-US" sz="5100" b="0">
                <a:solidFill>
                  <a:srgbClr val="221F1F"/>
                </a:solidFill>
                <a:latin typeface="Times New Roman"/>
                <a:ea typeface="Times New Roman"/>
                <a:cs typeface="Times New Roman"/>
                <a:sym typeface="Times New Roman"/>
              </a:rPr>
              <a:t> </a:t>
            </a:r>
            <a:r>
              <a:rPr lang="en-US" sz="5100">
                <a:solidFill>
                  <a:srgbClr val="221F1F"/>
                </a:solidFill>
              </a:rPr>
              <a:t>we</a:t>
            </a:r>
            <a:r>
              <a:rPr lang="en-US" sz="5100" b="0">
                <a:solidFill>
                  <a:srgbClr val="221F1F"/>
                </a:solidFill>
                <a:latin typeface="Times New Roman"/>
                <a:ea typeface="Times New Roman"/>
                <a:cs typeface="Times New Roman"/>
                <a:sym typeface="Times New Roman"/>
              </a:rPr>
              <a:t> </a:t>
            </a:r>
            <a:r>
              <a:rPr lang="en-US" sz="5100">
                <a:solidFill>
                  <a:srgbClr val="221F1F"/>
                </a:solidFill>
              </a:rPr>
              <a:t>are</a:t>
            </a:r>
            <a:r>
              <a:rPr lang="en-US" sz="5100" b="0">
                <a:solidFill>
                  <a:srgbClr val="221F1F"/>
                </a:solidFill>
                <a:latin typeface="Times New Roman"/>
                <a:ea typeface="Times New Roman"/>
                <a:cs typeface="Times New Roman"/>
                <a:sym typeface="Times New Roman"/>
              </a:rPr>
              <a:t> </a:t>
            </a:r>
            <a:r>
              <a:rPr lang="en-US" sz="5100">
                <a:solidFill>
                  <a:srgbClr val="221F1F"/>
                </a:solidFill>
              </a:rPr>
              <a:t>trying</a:t>
            </a:r>
            <a:r>
              <a:rPr lang="en-US" sz="5100" b="0">
                <a:solidFill>
                  <a:srgbClr val="221F1F"/>
                </a:solidFill>
                <a:latin typeface="Times New Roman"/>
                <a:ea typeface="Times New Roman"/>
                <a:cs typeface="Times New Roman"/>
                <a:sym typeface="Times New Roman"/>
              </a:rPr>
              <a:t> </a:t>
            </a:r>
            <a:r>
              <a:rPr lang="en-US" sz="5100">
                <a:solidFill>
                  <a:srgbClr val="221F1F"/>
                </a:solidFill>
              </a:rPr>
              <a:t>to</a:t>
            </a:r>
            <a:r>
              <a:rPr lang="en-US" sz="5100" b="0">
                <a:solidFill>
                  <a:srgbClr val="221F1F"/>
                </a:solidFill>
                <a:latin typeface="Times New Roman"/>
                <a:ea typeface="Times New Roman"/>
                <a:cs typeface="Times New Roman"/>
                <a:sym typeface="Times New Roman"/>
              </a:rPr>
              <a:t> </a:t>
            </a:r>
            <a:r>
              <a:rPr lang="en-US" sz="5100">
                <a:solidFill>
                  <a:srgbClr val="221F1F"/>
                </a:solidFill>
              </a:rPr>
              <a:t>build?</a:t>
            </a:r>
            <a:endParaRPr sz="5100">
              <a:latin typeface="Times New Roman"/>
              <a:ea typeface="Times New Roman"/>
              <a:cs typeface="Times New Roman"/>
              <a:sym typeface="Times New Roman"/>
            </a:endParaRPr>
          </a:p>
        </p:txBody>
      </p:sp>
      <p:sp>
        <p:nvSpPr>
          <p:cNvPr id="77" name="Google Shape;77;p5"/>
          <p:cNvSpPr txBox="1"/>
          <p:nvPr/>
        </p:nvSpPr>
        <p:spPr>
          <a:xfrm>
            <a:off x="600878" y="1853239"/>
            <a:ext cx="10504200" cy="2080539"/>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Char char="●"/>
            </a:pPr>
            <a:r>
              <a:rPr lang="en-US" sz="2200" dirty="0">
                <a:solidFill>
                  <a:schemeClr val="dk1"/>
                </a:solidFill>
                <a:latin typeface="Cambria" panose="02040503050406030204" pitchFamily="18" charset="0"/>
                <a:ea typeface="Cambria" panose="02040503050406030204" pitchFamily="18" charset="0"/>
              </a:rPr>
              <a:t>We are attempting to build a web application that can help users easily segregate waste into one of </a:t>
            </a:r>
            <a:r>
              <a:rPr lang="en-US" sz="2200" b="1" dirty="0">
                <a:solidFill>
                  <a:schemeClr val="dk1"/>
                </a:solidFill>
                <a:latin typeface="Cambria" panose="02040503050406030204" pitchFamily="18" charset="0"/>
                <a:ea typeface="Cambria" panose="02040503050406030204" pitchFamily="18" charset="0"/>
              </a:rPr>
              <a:t>6 classes</a:t>
            </a:r>
            <a:r>
              <a:rPr lang="en-US" sz="2200" dirty="0">
                <a:solidFill>
                  <a:schemeClr val="dk1"/>
                </a:solidFill>
                <a:latin typeface="Cambria" panose="02040503050406030204" pitchFamily="18" charset="0"/>
                <a:ea typeface="Cambria" panose="02040503050406030204" pitchFamily="18" charset="0"/>
              </a:rPr>
              <a:t>:- Cardboard, Glass, Metal, Paper, plastic, and trash. </a:t>
            </a:r>
            <a:endParaRPr sz="2200" dirty="0">
              <a:solidFill>
                <a:schemeClr val="dk1"/>
              </a:solidFill>
              <a:latin typeface="Cambria" panose="02040503050406030204" pitchFamily="18" charset="0"/>
              <a:ea typeface="Cambria" panose="02040503050406030204" pitchFamily="18" charset="0"/>
            </a:endParaRPr>
          </a:p>
          <a:p>
            <a:pPr marL="457200" lvl="0" indent="-342900" algn="l" rtl="0">
              <a:lnSpc>
                <a:spcPct val="115000"/>
              </a:lnSpc>
              <a:spcBef>
                <a:spcPts val="0"/>
              </a:spcBef>
              <a:spcAft>
                <a:spcPts val="0"/>
              </a:spcAft>
              <a:buClr>
                <a:schemeClr val="dk1"/>
              </a:buClr>
              <a:buSzPts val="1800"/>
              <a:buChar char="●"/>
            </a:pPr>
            <a:r>
              <a:rPr lang="en-US" sz="2200" dirty="0">
                <a:solidFill>
                  <a:schemeClr val="dk1"/>
                </a:solidFill>
                <a:latin typeface="Cambria" panose="02040503050406030204" pitchFamily="18" charset="0"/>
                <a:ea typeface="Cambria" panose="02040503050406030204" pitchFamily="18" charset="0"/>
              </a:rPr>
              <a:t>We have used deep learning models to classify our uploaded image.</a:t>
            </a:r>
            <a:endParaRPr sz="2200" dirty="0">
              <a:solidFill>
                <a:schemeClr val="dk1"/>
              </a:solidFill>
              <a:latin typeface="Cambria" panose="02040503050406030204" pitchFamily="18" charset="0"/>
              <a:ea typeface="Cambria" panose="02040503050406030204" pitchFamily="18" charset="0"/>
            </a:endParaRPr>
          </a:p>
          <a:p>
            <a:pPr marL="457200" lvl="0" indent="-342900" algn="l" rtl="0">
              <a:lnSpc>
                <a:spcPct val="115000"/>
              </a:lnSpc>
              <a:spcBef>
                <a:spcPts val="0"/>
              </a:spcBef>
              <a:spcAft>
                <a:spcPts val="0"/>
              </a:spcAft>
              <a:buClr>
                <a:schemeClr val="dk1"/>
              </a:buClr>
              <a:buSzPts val="1800"/>
              <a:buChar char="●"/>
            </a:pPr>
            <a:r>
              <a:rPr lang="en-US" sz="2200" dirty="0">
                <a:solidFill>
                  <a:schemeClr val="dk1"/>
                </a:solidFill>
                <a:latin typeface="Cambria" panose="02040503050406030204" pitchFamily="18" charset="0"/>
                <a:ea typeface="Cambria" panose="02040503050406030204" pitchFamily="18" charset="0"/>
              </a:rPr>
              <a:t>Besides this, we have implemented a </a:t>
            </a:r>
            <a:r>
              <a:rPr lang="en-US" sz="2200" b="1" dirty="0">
                <a:solidFill>
                  <a:schemeClr val="dk1"/>
                </a:solidFill>
                <a:latin typeface="Cambria" panose="02040503050406030204" pitchFamily="18" charset="0"/>
                <a:ea typeface="Cambria" panose="02040503050406030204" pitchFamily="18" charset="0"/>
              </a:rPr>
              <a:t>web interface </a:t>
            </a:r>
            <a:r>
              <a:rPr lang="en-US" sz="2200" dirty="0">
                <a:solidFill>
                  <a:schemeClr val="dk1"/>
                </a:solidFill>
                <a:latin typeface="Cambria" panose="02040503050406030204" pitchFamily="18" charset="0"/>
                <a:ea typeface="Cambria" panose="02040503050406030204" pitchFamily="18" charset="0"/>
              </a:rPr>
              <a:t>to accompany the same</a:t>
            </a:r>
            <a:r>
              <a:rPr lang="en-US" sz="2200" dirty="0">
                <a:solidFill>
                  <a:schemeClr val="dk1"/>
                </a:solidFill>
              </a:rPr>
              <a:t>. </a:t>
            </a:r>
            <a:endParaRPr sz="2200" dirty="0">
              <a:solidFill>
                <a:schemeClr val="dk1"/>
              </a:solidFill>
            </a:endParaRPr>
          </a:p>
          <a:p>
            <a:pPr marL="0" lvl="0" indent="0" algn="l" rtl="0">
              <a:spcBef>
                <a:spcPts val="0"/>
              </a:spcBef>
              <a:spcAft>
                <a:spcPts val="0"/>
              </a:spcAft>
              <a:buNone/>
            </a:pPr>
            <a:endParaRPr sz="2200" dirty="0"/>
          </a:p>
        </p:txBody>
      </p:sp>
      <p:pic>
        <p:nvPicPr>
          <p:cNvPr id="3" name="Graphic 2">
            <a:extLst>
              <a:ext uri="{FF2B5EF4-FFF2-40B4-BE49-F238E27FC236}">
                <a16:creationId xmlns:a16="http://schemas.microsoft.com/office/drawing/2014/main" id="{CC39B7A1-1377-3E7E-B7A3-C7ABEB1E17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9135" y="3860002"/>
            <a:ext cx="2143051" cy="2754155"/>
          </a:xfrm>
          <a:prstGeom prst="rect">
            <a:avLst/>
          </a:prstGeom>
        </p:spPr>
      </p:pic>
      <p:pic>
        <p:nvPicPr>
          <p:cNvPr id="5" name="Picture 4">
            <a:extLst>
              <a:ext uri="{FF2B5EF4-FFF2-40B4-BE49-F238E27FC236}">
                <a16:creationId xmlns:a16="http://schemas.microsoft.com/office/drawing/2014/main" id="{94C6DA9C-3B82-C60D-43FF-51392844DE12}"/>
              </a:ext>
            </a:extLst>
          </p:cNvPr>
          <p:cNvPicPr>
            <a:picLocks noChangeAspect="1"/>
          </p:cNvPicPr>
          <p:nvPr/>
        </p:nvPicPr>
        <p:blipFill>
          <a:blip r:embed="rId5"/>
          <a:stretch>
            <a:fillRect/>
          </a:stretch>
        </p:blipFill>
        <p:spPr>
          <a:xfrm>
            <a:off x="7841230" y="4086013"/>
            <a:ext cx="1319108" cy="1319108"/>
          </a:xfrm>
          <a:prstGeom prst="rect">
            <a:avLst/>
          </a:prstGeom>
        </p:spPr>
      </p:pic>
      <p:pic>
        <p:nvPicPr>
          <p:cNvPr id="9" name="Picture 8">
            <a:extLst>
              <a:ext uri="{FF2B5EF4-FFF2-40B4-BE49-F238E27FC236}">
                <a16:creationId xmlns:a16="http://schemas.microsoft.com/office/drawing/2014/main" id="{A19359EF-E69F-FCBB-828F-A0B0642B2F39}"/>
              </a:ext>
            </a:extLst>
          </p:cNvPr>
          <p:cNvPicPr>
            <a:picLocks noChangeAspect="1"/>
          </p:cNvPicPr>
          <p:nvPr/>
        </p:nvPicPr>
        <p:blipFill>
          <a:blip r:embed="rId6"/>
          <a:stretch>
            <a:fillRect/>
          </a:stretch>
        </p:blipFill>
        <p:spPr>
          <a:xfrm>
            <a:off x="10539149" y="2224672"/>
            <a:ext cx="1497239" cy="1497239"/>
          </a:xfrm>
          <a:prstGeom prst="rect">
            <a:avLst/>
          </a:prstGeom>
        </p:spPr>
      </p:pic>
      <p:pic>
        <p:nvPicPr>
          <p:cNvPr id="11" name="Picture 10">
            <a:extLst>
              <a:ext uri="{FF2B5EF4-FFF2-40B4-BE49-F238E27FC236}">
                <a16:creationId xmlns:a16="http://schemas.microsoft.com/office/drawing/2014/main" id="{7BC85DB4-5E5F-B122-8F04-8115D47FC306}"/>
              </a:ext>
            </a:extLst>
          </p:cNvPr>
          <p:cNvPicPr>
            <a:picLocks noChangeAspect="1"/>
          </p:cNvPicPr>
          <p:nvPr/>
        </p:nvPicPr>
        <p:blipFill>
          <a:blip r:embed="rId7"/>
          <a:stretch>
            <a:fillRect/>
          </a:stretch>
        </p:blipFill>
        <p:spPr>
          <a:xfrm>
            <a:off x="9467624" y="3884708"/>
            <a:ext cx="2143051" cy="21430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6"/>
          <p:cNvSpPr txBox="1">
            <a:spLocks noGrp="1"/>
          </p:cNvSpPr>
          <p:nvPr>
            <p:ph type="title"/>
          </p:nvPr>
        </p:nvSpPr>
        <p:spPr>
          <a:xfrm>
            <a:off x="724606" y="617341"/>
            <a:ext cx="9152890" cy="8636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5500">
                <a:solidFill>
                  <a:srgbClr val="221F1F"/>
                </a:solidFill>
              </a:rPr>
              <a:t>Abstract</a:t>
            </a:r>
            <a:endParaRPr sz="5500"/>
          </a:p>
        </p:txBody>
      </p:sp>
      <p:sp>
        <p:nvSpPr>
          <p:cNvPr id="83" name="Google Shape;83;p6"/>
          <p:cNvSpPr txBox="1"/>
          <p:nvPr/>
        </p:nvSpPr>
        <p:spPr>
          <a:xfrm>
            <a:off x="724606" y="1844101"/>
            <a:ext cx="10504200" cy="4396558"/>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0"/>
              </a:spcBef>
              <a:spcAft>
                <a:spcPts val="0"/>
              </a:spcAft>
              <a:buClr>
                <a:srgbClr val="0E101A"/>
              </a:buClr>
              <a:buSzPts val="1700"/>
              <a:buChar char="●"/>
            </a:pPr>
            <a:r>
              <a:rPr lang="en-US" sz="2000" dirty="0">
                <a:solidFill>
                  <a:srgbClr val="0E101A"/>
                </a:solidFill>
                <a:latin typeface="Cambria" panose="02040503050406030204" pitchFamily="18" charset="0"/>
                <a:ea typeface="Cambria" panose="02040503050406030204" pitchFamily="18" charset="0"/>
              </a:rPr>
              <a:t>The classification of trash is essential for </a:t>
            </a:r>
            <a:r>
              <a:rPr lang="en-US" sz="2000" b="1" dirty="0">
                <a:solidFill>
                  <a:srgbClr val="0E101A"/>
                </a:solidFill>
                <a:latin typeface="Cambria" panose="02040503050406030204" pitchFamily="18" charset="0"/>
                <a:ea typeface="Cambria" panose="02040503050406030204" pitchFamily="18" charset="0"/>
              </a:rPr>
              <a:t>resource recycling </a:t>
            </a:r>
            <a:r>
              <a:rPr lang="en-US" sz="2000" dirty="0">
                <a:solidFill>
                  <a:srgbClr val="0E101A"/>
                </a:solidFill>
                <a:latin typeface="Cambria" panose="02040503050406030204" pitchFamily="18" charset="0"/>
                <a:ea typeface="Cambria" panose="02040503050406030204" pitchFamily="18" charset="0"/>
              </a:rPr>
              <a:t>and environmental protection. Different categories of garbage are now defined by laws passed in various nations on garbage classification. </a:t>
            </a:r>
            <a:endParaRPr sz="2000" dirty="0">
              <a:solidFill>
                <a:srgbClr val="0E101A"/>
              </a:solidFill>
              <a:latin typeface="Cambria" panose="02040503050406030204" pitchFamily="18" charset="0"/>
              <a:ea typeface="Cambria" panose="02040503050406030204" pitchFamily="18" charset="0"/>
            </a:endParaRPr>
          </a:p>
          <a:p>
            <a:pPr marL="457200" lvl="0" indent="-336550" algn="l" rtl="0">
              <a:lnSpc>
                <a:spcPct val="115000"/>
              </a:lnSpc>
              <a:spcBef>
                <a:spcPts val="0"/>
              </a:spcBef>
              <a:spcAft>
                <a:spcPts val="0"/>
              </a:spcAft>
              <a:buClr>
                <a:srgbClr val="0E101A"/>
              </a:buClr>
              <a:buSzPts val="1700"/>
              <a:buChar char="●"/>
            </a:pPr>
            <a:r>
              <a:rPr lang="en-US" sz="2000" dirty="0">
                <a:solidFill>
                  <a:srgbClr val="0E101A"/>
                </a:solidFill>
                <a:latin typeface="Cambria" panose="02040503050406030204" pitchFamily="18" charset="0"/>
                <a:ea typeface="Cambria" panose="02040503050406030204" pitchFamily="18" charset="0"/>
              </a:rPr>
              <a:t>However, it was discovered during the implementation of these laws that were accurately differentiating between various sorts of waste still needs to be solved. </a:t>
            </a:r>
            <a:endParaRPr sz="2000" dirty="0">
              <a:solidFill>
                <a:srgbClr val="0E101A"/>
              </a:solidFill>
              <a:latin typeface="Cambria" panose="02040503050406030204" pitchFamily="18" charset="0"/>
              <a:ea typeface="Cambria" panose="02040503050406030204" pitchFamily="18" charset="0"/>
            </a:endParaRPr>
          </a:p>
          <a:p>
            <a:pPr marL="457200" lvl="0" indent="-336550" algn="l" rtl="0">
              <a:lnSpc>
                <a:spcPct val="115000"/>
              </a:lnSpc>
              <a:spcBef>
                <a:spcPts val="0"/>
              </a:spcBef>
              <a:spcAft>
                <a:spcPts val="0"/>
              </a:spcAft>
              <a:buClr>
                <a:srgbClr val="0E101A"/>
              </a:buClr>
              <a:buSzPts val="1700"/>
              <a:buChar char="●"/>
            </a:pPr>
            <a:r>
              <a:rPr lang="en-US" sz="2000" dirty="0">
                <a:solidFill>
                  <a:srgbClr val="0E101A"/>
                </a:solidFill>
                <a:latin typeface="Cambria" panose="02040503050406030204" pitchFamily="18" charset="0"/>
                <a:ea typeface="Cambria" panose="02040503050406030204" pitchFamily="18" charset="0"/>
              </a:rPr>
              <a:t>In this project, the work of garbage classification will be finished using a </a:t>
            </a:r>
            <a:r>
              <a:rPr lang="en-US" sz="2000" b="1" dirty="0">
                <a:solidFill>
                  <a:srgbClr val="0E101A"/>
                </a:solidFill>
                <a:latin typeface="Cambria" panose="02040503050406030204" pitchFamily="18" charset="0"/>
                <a:ea typeface="Cambria" panose="02040503050406030204" pitchFamily="18" charset="0"/>
              </a:rPr>
              <a:t>deep learning model</a:t>
            </a:r>
            <a:r>
              <a:rPr lang="en-US" sz="2000" dirty="0">
                <a:solidFill>
                  <a:srgbClr val="0E101A"/>
                </a:solidFill>
                <a:latin typeface="Cambria" panose="02040503050406030204" pitchFamily="18" charset="0"/>
                <a:ea typeface="Cambria" panose="02040503050406030204" pitchFamily="18" charset="0"/>
              </a:rPr>
              <a:t>. In particular, the classification performance of </a:t>
            </a:r>
            <a:r>
              <a:rPr lang="en-US" sz="2000" b="1" dirty="0">
                <a:solidFill>
                  <a:srgbClr val="0E101A"/>
                </a:solidFill>
                <a:latin typeface="Cambria" panose="02040503050406030204" pitchFamily="18" charset="0"/>
                <a:ea typeface="Cambria" panose="02040503050406030204" pitchFamily="18" charset="0"/>
              </a:rPr>
              <a:t>VGG16</a:t>
            </a:r>
            <a:r>
              <a:rPr lang="en-US" sz="2000" dirty="0">
                <a:solidFill>
                  <a:srgbClr val="0E101A"/>
                </a:solidFill>
                <a:latin typeface="Cambria" panose="02040503050406030204" pitchFamily="18" charset="0"/>
                <a:ea typeface="Cambria" panose="02040503050406030204" pitchFamily="18" charset="0"/>
              </a:rPr>
              <a:t> and </a:t>
            </a:r>
            <a:r>
              <a:rPr lang="en-US" sz="2000" b="1" dirty="0">
                <a:solidFill>
                  <a:srgbClr val="0E101A"/>
                </a:solidFill>
                <a:latin typeface="Cambria" panose="02040503050406030204" pitchFamily="18" charset="0"/>
                <a:ea typeface="Cambria" panose="02040503050406030204" pitchFamily="18" charset="0"/>
              </a:rPr>
              <a:t>CNN</a:t>
            </a:r>
            <a:r>
              <a:rPr lang="en-US" sz="2000" dirty="0">
                <a:solidFill>
                  <a:srgbClr val="0E101A"/>
                </a:solidFill>
                <a:latin typeface="Cambria" panose="02040503050406030204" pitchFamily="18" charset="0"/>
                <a:ea typeface="Cambria" panose="02040503050406030204" pitchFamily="18" charset="0"/>
              </a:rPr>
              <a:t> based on a publicly accessible image data set is compared. </a:t>
            </a:r>
            <a:endParaRPr sz="2000" dirty="0">
              <a:solidFill>
                <a:srgbClr val="0E101A"/>
              </a:solidFill>
              <a:latin typeface="Cambria" panose="02040503050406030204" pitchFamily="18" charset="0"/>
              <a:ea typeface="Cambria" panose="02040503050406030204" pitchFamily="18" charset="0"/>
            </a:endParaRPr>
          </a:p>
          <a:p>
            <a:pPr marL="457200" lvl="0" indent="-336550" algn="l" rtl="0">
              <a:lnSpc>
                <a:spcPct val="115000"/>
              </a:lnSpc>
              <a:spcBef>
                <a:spcPts val="0"/>
              </a:spcBef>
              <a:spcAft>
                <a:spcPts val="0"/>
              </a:spcAft>
              <a:buClr>
                <a:srgbClr val="0E101A"/>
              </a:buClr>
              <a:buSzPts val="1700"/>
              <a:buChar char="●"/>
            </a:pPr>
            <a:r>
              <a:rPr lang="en-US" sz="2000" dirty="0">
                <a:solidFill>
                  <a:srgbClr val="0E101A"/>
                </a:solidFill>
                <a:latin typeface="Cambria" panose="02040503050406030204" pitchFamily="18" charset="0"/>
                <a:ea typeface="Cambria" panose="02040503050406030204" pitchFamily="18" charset="0"/>
              </a:rPr>
              <a:t>We discovered that the overall method's prediction results are more precise than those of a single neural network model and among the many ensemble strategies. </a:t>
            </a:r>
            <a:endParaRPr sz="2000" dirty="0">
              <a:solidFill>
                <a:srgbClr val="0E101A"/>
              </a:solidFill>
              <a:latin typeface="Cambria" panose="02040503050406030204" pitchFamily="18" charset="0"/>
              <a:ea typeface="Cambria" panose="02040503050406030204" pitchFamily="18" charset="0"/>
            </a:endParaRPr>
          </a:p>
          <a:p>
            <a:pPr marL="457200" lvl="0" indent="-336550" algn="l" rtl="0">
              <a:lnSpc>
                <a:spcPct val="115000"/>
              </a:lnSpc>
              <a:spcBef>
                <a:spcPts val="0"/>
              </a:spcBef>
              <a:spcAft>
                <a:spcPts val="0"/>
              </a:spcAft>
              <a:buClr>
                <a:srgbClr val="0E101A"/>
              </a:buClr>
              <a:buSzPts val="1700"/>
              <a:buChar char="●"/>
            </a:pPr>
            <a:r>
              <a:rPr lang="en-US" sz="2000" dirty="0">
                <a:solidFill>
                  <a:srgbClr val="0E101A"/>
                </a:solidFill>
                <a:latin typeface="Cambria" panose="02040503050406030204" pitchFamily="18" charset="0"/>
                <a:ea typeface="Cambria" panose="02040503050406030204" pitchFamily="18" charset="0"/>
              </a:rPr>
              <a:t>The model with the </a:t>
            </a:r>
            <a:r>
              <a:rPr lang="en-US" sz="2000" b="1" dirty="0">
                <a:solidFill>
                  <a:srgbClr val="0E101A"/>
                </a:solidFill>
                <a:latin typeface="Cambria" panose="02040503050406030204" pitchFamily="18" charset="0"/>
                <a:ea typeface="Cambria" panose="02040503050406030204" pitchFamily="18" charset="0"/>
              </a:rPr>
              <a:t>highest accuracy </a:t>
            </a:r>
            <a:r>
              <a:rPr lang="en-US" sz="2000" dirty="0">
                <a:solidFill>
                  <a:srgbClr val="0E101A"/>
                </a:solidFill>
                <a:latin typeface="Cambria" panose="02040503050406030204" pitchFamily="18" charset="0"/>
                <a:ea typeface="Cambria" panose="02040503050406030204" pitchFamily="18" charset="0"/>
              </a:rPr>
              <a:t>is chosen and deployed with the Web interface.</a:t>
            </a:r>
            <a:endParaRPr sz="2000" dirty="0">
              <a:solidFill>
                <a:srgbClr val="0E101A"/>
              </a:solidFill>
              <a:latin typeface="Cambria" panose="02040503050406030204" pitchFamily="18" charset="0"/>
              <a:ea typeface="Cambria" panose="02040503050406030204" pitchFamily="18" charset="0"/>
            </a:endParaRPr>
          </a:p>
          <a:p>
            <a:pPr marL="0" lvl="0" indent="0" algn="l" rtl="0">
              <a:lnSpc>
                <a:spcPct val="115000"/>
              </a:lnSpc>
              <a:spcBef>
                <a:spcPts val="0"/>
              </a:spcBef>
              <a:spcAft>
                <a:spcPts val="0"/>
              </a:spcAft>
              <a:buNone/>
            </a:pPr>
            <a:endParaRPr sz="1800" dirty="0">
              <a:solidFill>
                <a:schemeClr val="dk1"/>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4C1BD24B-B155-0A0E-96B9-68873FF60E48}"/>
              </a:ext>
            </a:extLst>
          </p:cNvPr>
          <p:cNvPicPr>
            <a:picLocks noChangeAspect="1"/>
          </p:cNvPicPr>
          <p:nvPr/>
        </p:nvPicPr>
        <p:blipFill>
          <a:blip r:embed="rId3"/>
          <a:stretch>
            <a:fillRect/>
          </a:stretch>
        </p:blipFill>
        <p:spPr>
          <a:xfrm>
            <a:off x="3665867" y="657764"/>
            <a:ext cx="806671" cy="7827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2;p7">
            <a:extLst>
              <a:ext uri="{FF2B5EF4-FFF2-40B4-BE49-F238E27FC236}">
                <a16:creationId xmlns:a16="http://schemas.microsoft.com/office/drawing/2014/main" id="{6B985FD9-0A48-641D-FBAF-D87688B653E6}"/>
              </a:ext>
            </a:extLst>
          </p:cNvPr>
          <p:cNvSpPr txBox="1">
            <a:spLocks/>
          </p:cNvSpPr>
          <p:nvPr/>
        </p:nvSpPr>
        <p:spPr>
          <a:xfrm>
            <a:off x="724610" y="619933"/>
            <a:ext cx="9152890" cy="863600"/>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r>
              <a:rPr lang="en-US" sz="5500" dirty="0">
                <a:solidFill>
                  <a:srgbClr val="221F1F"/>
                </a:solidFill>
              </a:rPr>
              <a:t>Business</a:t>
            </a:r>
            <a:r>
              <a:rPr lang="en-US" sz="5500" b="0" dirty="0">
                <a:solidFill>
                  <a:srgbClr val="221F1F"/>
                </a:solidFill>
                <a:latin typeface="Times New Roman"/>
                <a:ea typeface="Times New Roman"/>
                <a:cs typeface="Times New Roman"/>
                <a:sym typeface="Times New Roman"/>
              </a:rPr>
              <a:t> </a:t>
            </a:r>
            <a:r>
              <a:rPr lang="en-US" sz="5500" dirty="0">
                <a:solidFill>
                  <a:srgbClr val="221F1F"/>
                </a:solidFill>
              </a:rPr>
              <a:t>Use</a:t>
            </a:r>
            <a:r>
              <a:rPr lang="en-US" sz="5500" b="0" dirty="0">
                <a:solidFill>
                  <a:srgbClr val="221F1F"/>
                </a:solidFill>
                <a:latin typeface="Times New Roman"/>
                <a:ea typeface="Times New Roman"/>
                <a:cs typeface="Times New Roman"/>
                <a:sym typeface="Times New Roman"/>
              </a:rPr>
              <a:t> </a:t>
            </a:r>
            <a:r>
              <a:rPr lang="en-US" sz="5500" dirty="0">
                <a:solidFill>
                  <a:srgbClr val="221F1F"/>
                </a:solidFill>
              </a:rPr>
              <a:t>Case</a:t>
            </a:r>
            <a:endParaRPr lang="en-US" sz="5500" dirty="0">
              <a:latin typeface="Times New Roman"/>
              <a:ea typeface="Times New Roman"/>
              <a:cs typeface="Times New Roman"/>
              <a:sym typeface="Times New Roman"/>
            </a:endParaRPr>
          </a:p>
        </p:txBody>
      </p:sp>
      <p:pic>
        <p:nvPicPr>
          <p:cNvPr id="4" name="Google Shape;103;p7">
            <a:extLst>
              <a:ext uri="{FF2B5EF4-FFF2-40B4-BE49-F238E27FC236}">
                <a16:creationId xmlns:a16="http://schemas.microsoft.com/office/drawing/2014/main" id="{D7B3941D-E724-4EC9-467C-CCED3D49A992}"/>
              </a:ext>
            </a:extLst>
          </p:cNvPr>
          <p:cNvPicPr preferRelativeResize="0"/>
          <p:nvPr/>
        </p:nvPicPr>
        <p:blipFill rotWithShape="1">
          <a:blip r:embed="rId2">
            <a:alphaModFix/>
            <a:extLst>
              <a:ext uri="{BEBA8EAE-BF5A-486C-A8C5-ECC9F3942E4B}">
                <a14:imgProps xmlns:a14="http://schemas.microsoft.com/office/drawing/2010/main">
                  <a14:imgLayer r:embed="rId3">
                    <a14:imgEffect>
                      <a14:sharpenSoften amount="25000"/>
                    </a14:imgEffect>
                  </a14:imgLayer>
                </a14:imgProps>
              </a:ext>
            </a:extLst>
          </a:blip>
          <a:srcRect/>
          <a:stretch/>
        </p:blipFill>
        <p:spPr>
          <a:xfrm>
            <a:off x="2113280" y="1726162"/>
            <a:ext cx="7315200" cy="4877838"/>
          </a:xfrm>
          <a:prstGeom prst="rect">
            <a:avLst/>
          </a:prstGeom>
          <a:noFill/>
          <a:ln>
            <a:noFill/>
          </a:ln>
        </p:spPr>
      </p:pic>
    </p:spTree>
    <p:extLst>
      <p:ext uri="{BB962C8B-B14F-4D97-AF65-F5344CB8AC3E}">
        <p14:creationId xmlns:p14="http://schemas.microsoft.com/office/powerpoint/2010/main" val="1085348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08;g1c588805d53_10_0">
            <a:extLst>
              <a:ext uri="{FF2B5EF4-FFF2-40B4-BE49-F238E27FC236}">
                <a16:creationId xmlns:a16="http://schemas.microsoft.com/office/drawing/2014/main" id="{42B61AF5-C84A-1961-2DB5-33F82198F9A4}"/>
              </a:ext>
            </a:extLst>
          </p:cNvPr>
          <p:cNvPicPr preferRelativeResize="0"/>
          <p:nvPr/>
        </p:nvPicPr>
        <p:blipFill rotWithShape="1">
          <a:blip r:embed="rId2">
            <a:alphaModFix/>
            <a:extLst>
              <a:ext uri="{BEBA8EAE-BF5A-486C-A8C5-ECC9F3942E4B}">
                <a14:imgProps xmlns:a14="http://schemas.microsoft.com/office/drawing/2010/main">
                  <a14:imgLayer r:embed="rId3">
                    <a14:imgEffect>
                      <a14:sharpenSoften amount="25000"/>
                    </a14:imgEffect>
                    <a14:imgEffect>
                      <a14:saturation sat="200000"/>
                    </a14:imgEffect>
                  </a14:imgLayer>
                </a14:imgProps>
              </a:ext>
            </a:extLst>
          </a:blip>
          <a:srcRect b="2047"/>
          <a:stretch/>
        </p:blipFill>
        <p:spPr>
          <a:xfrm>
            <a:off x="1246678" y="270588"/>
            <a:ext cx="9698644" cy="6059091"/>
          </a:xfrm>
          <a:prstGeom prst="rect">
            <a:avLst/>
          </a:prstGeom>
          <a:noFill/>
          <a:ln>
            <a:noFill/>
          </a:ln>
        </p:spPr>
      </p:pic>
    </p:spTree>
    <p:extLst>
      <p:ext uri="{BB962C8B-B14F-4D97-AF65-F5344CB8AC3E}">
        <p14:creationId xmlns:p14="http://schemas.microsoft.com/office/powerpoint/2010/main" val="2027402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3;p8">
            <a:extLst>
              <a:ext uri="{FF2B5EF4-FFF2-40B4-BE49-F238E27FC236}">
                <a16:creationId xmlns:a16="http://schemas.microsoft.com/office/drawing/2014/main" id="{95854C6A-6225-19E6-2DCF-D0D39033954D}"/>
              </a:ext>
            </a:extLst>
          </p:cNvPr>
          <p:cNvSpPr txBox="1">
            <a:spLocks/>
          </p:cNvSpPr>
          <p:nvPr/>
        </p:nvSpPr>
        <p:spPr>
          <a:xfrm>
            <a:off x="724606" y="620498"/>
            <a:ext cx="9152890" cy="863600"/>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0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r>
              <a:rPr lang="en-US" sz="5500" dirty="0">
                <a:solidFill>
                  <a:srgbClr val="221F1F"/>
                </a:solidFill>
              </a:rPr>
              <a:t>Important</a:t>
            </a:r>
            <a:r>
              <a:rPr lang="en-US" sz="5500" b="0" dirty="0">
                <a:solidFill>
                  <a:srgbClr val="221F1F"/>
                </a:solidFill>
                <a:latin typeface="Times New Roman"/>
                <a:ea typeface="Times New Roman"/>
                <a:cs typeface="Times New Roman"/>
                <a:sym typeface="Times New Roman"/>
              </a:rPr>
              <a:t> </a:t>
            </a:r>
            <a:r>
              <a:rPr lang="en-US" sz="5500" dirty="0">
                <a:solidFill>
                  <a:srgbClr val="221F1F"/>
                </a:solidFill>
              </a:rPr>
              <a:t>Use</a:t>
            </a:r>
            <a:r>
              <a:rPr lang="en-US" sz="5500" b="0" dirty="0">
                <a:solidFill>
                  <a:srgbClr val="221F1F"/>
                </a:solidFill>
                <a:latin typeface="Times New Roman"/>
                <a:ea typeface="Times New Roman"/>
                <a:cs typeface="Times New Roman"/>
                <a:sym typeface="Times New Roman"/>
              </a:rPr>
              <a:t> </a:t>
            </a:r>
            <a:r>
              <a:rPr lang="en-US" sz="5500" dirty="0">
                <a:solidFill>
                  <a:srgbClr val="221F1F"/>
                </a:solidFill>
              </a:rPr>
              <a:t>Case</a:t>
            </a:r>
            <a:endParaRPr lang="en-US" sz="5500" dirty="0">
              <a:latin typeface="Times New Roman"/>
              <a:ea typeface="Times New Roman"/>
              <a:cs typeface="Times New Roman"/>
              <a:sym typeface="Times New Roman"/>
            </a:endParaRPr>
          </a:p>
        </p:txBody>
      </p:sp>
      <p:sp>
        <p:nvSpPr>
          <p:cNvPr id="4" name="Google Shape;114;p8">
            <a:extLst>
              <a:ext uri="{FF2B5EF4-FFF2-40B4-BE49-F238E27FC236}">
                <a16:creationId xmlns:a16="http://schemas.microsoft.com/office/drawing/2014/main" id="{1C38E61C-A354-94FE-B915-D0A98458103F}"/>
              </a:ext>
            </a:extLst>
          </p:cNvPr>
          <p:cNvSpPr txBox="1"/>
          <p:nvPr/>
        </p:nvSpPr>
        <p:spPr>
          <a:xfrm>
            <a:off x="724606" y="1879147"/>
            <a:ext cx="10359300" cy="3785621"/>
          </a:xfrm>
          <a:prstGeom prst="rect">
            <a:avLst/>
          </a:prstGeom>
          <a:noFill/>
          <a:ln>
            <a:noFill/>
          </a:ln>
        </p:spPr>
        <p:txBody>
          <a:bodyPr spcFirstLastPara="1" wrap="square" lIns="91425" tIns="91425" rIns="91425" bIns="91425" anchor="t" anchorCtr="0">
            <a:spAutoFit/>
          </a:bodyPr>
          <a:lstStyle/>
          <a:p>
            <a:pPr marL="457200" marR="0" lvl="0" indent="-330200" algn="l" rtl="0">
              <a:lnSpc>
                <a:spcPct val="100000"/>
              </a:lnSpc>
              <a:spcBef>
                <a:spcPts val="0"/>
              </a:spcBef>
              <a:spcAft>
                <a:spcPts val="0"/>
              </a:spcAft>
              <a:buClr>
                <a:schemeClr val="dk1"/>
              </a:buClr>
              <a:buSzPts val="1600"/>
              <a:buFont typeface="Comfortaa SemiBold"/>
              <a:buChar char="●"/>
            </a:pPr>
            <a:r>
              <a:rPr lang="en-US" sz="1950" b="0" i="0" u="none" strike="noStrike" cap="none" dirty="0">
                <a:solidFill>
                  <a:schemeClr val="dk1"/>
                </a:solidFill>
                <a:latin typeface="Cambria" panose="02040503050406030204" pitchFamily="18" charset="0"/>
                <a:ea typeface="Cambria" panose="02040503050406030204" pitchFamily="18" charset="0"/>
                <a:cs typeface="Calibri" panose="020F0502020204030204" pitchFamily="34" charset="0"/>
                <a:sym typeface="Comfortaa SemiBold"/>
              </a:rPr>
              <a:t>Most standard business models that revolve around the utilizing </a:t>
            </a:r>
            <a:r>
              <a:rPr lang="en-US" sz="1950" b="1" i="0" u="none" strike="noStrike" cap="none" dirty="0">
                <a:solidFill>
                  <a:schemeClr val="dk1"/>
                </a:solidFill>
                <a:latin typeface="Cambria" panose="02040503050406030204" pitchFamily="18" charset="0"/>
                <a:ea typeface="Cambria" panose="02040503050406030204" pitchFamily="18" charset="0"/>
                <a:cs typeface="Calibri" panose="020F0502020204030204" pitchFamily="34" charset="0"/>
                <a:sym typeface="Comfortaa SemiBold"/>
              </a:rPr>
              <a:t>waste as a resource </a:t>
            </a:r>
            <a:r>
              <a:rPr lang="en-US" sz="1950" b="0" i="0" u="none" strike="noStrike" cap="none" dirty="0">
                <a:solidFill>
                  <a:schemeClr val="dk1"/>
                </a:solidFill>
                <a:latin typeface="Cambria" panose="02040503050406030204" pitchFamily="18" charset="0"/>
                <a:ea typeface="Cambria" panose="02040503050406030204" pitchFamily="18" charset="0"/>
                <a:cs typeface="Calibri" panose="020F0502020204030204" pitchFamily="34" charset="0"/>
                <a:sym typeface="Comfortaa SemiBold"/>
              </a:rPr>
              <a:t>are:</a:t>
            </a:r>
            <a:endParaRPr sz="1950" b="0" i="0" u="none" strike="noStrike" cap="none" dirty="0">
              <a:solidFill>
                <a:schemeClr val="dk1"/>
              </a:solidFill>
              <a:latin typeface="Cambria" panose="02040503050406030204" pitchFamily="18" charset="0"/>
              <a:ea typeface="Cambria" panose="02040503050406030204" pitchFamily="18" charset="0"/>
              <a:cs typeface="Calibri" panose="020F0502020204030204" pitchFamily="34" charset="0"/>
              <a:sym typeface="Comfortaa SemiBold"/>
            </a:endParaRPr>
          </a:p>
          <a:p>
            <a:pPr marL="0" marR="0" lvl="0" indent="457200" algn="l" rtl="0">
              <a:lnSpc>
                <a:spcPct val="100000"/>
              </a:lnSpc>
              <a:spcBef>
                <a:spcPts val="0"/>
              </a:spcBef>
              <a:spcAft>
                <a:spcPts val="0"/>
              </a:spcAft>
              <a:buClr>
                <a:schemeClr val="dk1"/>
              </a:buClr>
              <a:buSzPts val="1100"/>
              <a:buFont typeface="Arial"/>
              <a:buNone/>
            </a:pPr>
            <a:r>
              <a:rPr lang="en-US" sz="1950" b="0" i="0" u="none" strike="noStrike" cap="none" dirty="0">
                <a:solidFill>
                  <a:schemeClr val="dk1"/>
                </a:solidFill>
                <a:latin typeface="Cambria" panose="02040503050406030204" pitchFamily="18" charset="0"/>
                <a:ea typeface="Cambria" panose="02040503050406030204" pitchFamily="18" charset="0"/>
                <a:cs typeface="Calibri" panose="020F0502020204030204" pitchFamily="34" charset="0"/>
                <a:sym typeface="Comfortaa SemiBold"/>
              </a:rPr>
              <a:t>- companies that collect and transport the waste</a:t>
            </a:r>
            <a:endParaRPr sz="1950" b="0" i="0" u="none" strike="noStrike" cap="none" dirty="0">
              <a:solidFill>
                <a:schemeClr val="dk1"/>
              </a:solidFill>
              <a:latin typeface="Cambria" panose="02040503050406030204" pitchFamily="18" charset="0"/>
              <a:ea typeface="Cambria" panose="02040503050406030204" pitchFamily="18" charset="0"/>
              <a:cs typeface="Calibri" panose="020F0502020204030204" pitchFamily="34" charset="0"/>
              <a:sym typeface="Comfortaa SemiBold"/>
            </a:endParaRPr>
          </a:p>
          <a:p>
            <a:pPr marL="0" marR="0" lvl="0" indent="457200" algn="l" rtl="0">
              <a:lnSpc>
                <a:spcPct val="100000"/>
              </a:lnSpc>
              <a:spcBef>
                <a:spcPts val="0"/>
              </a:spcBef>
              <a:spcAft>
                <a:spcPts val="0"/>
              </a:spcAft>
              <a:buClr>
                <a:schemeClr val="dk1"/>
              </a:buClr>
              <a:buSzPts val="1100"/>
              <a:buFont typeface="Arial"/>
              <a:buNone/>
            </a:pPr>
            <a:r>
              <a:rPr lang="en-US" sz="1950" b="0" i="0" u="none" strike="noStrike" cap="none" dirty="0">
                <a:solidFill>
                  <a:schemeClr val="dk1"/>
                </a:solidFill>
                <a:latin typeface="Cambria" panose="02040503050406030204" pitchFamily="18" charset="0"/>
                <a:ea typeface="Cambria" panose="02040503050406030204" pitchFamily="18" charset="0"/>
                <a:cs typeface="Calibri" panose="020F0502020204030204" pitchFamily="34" charset="0"/>
                <a:sym typeface="Comfortaa SemiBold"/>
              </a:rPr>
              <a:t>- companies that treat waste after separating it</a:t>
            </a:r>
            <a:endParaRPr sz="1950" b="0" i="0" u="none" strike="noStrike" cap="none" dirty="0">
              <a:solidFill>
                <a:schemeClr val="dk1"/>
              </a:solidFill>
              <a:latin typeface="Cambria" panose="02040503050406030204" pitchFamily="18" charset="0"/>
              <a:ea typeface="Cambria" panose="02040503050406030204" pitchFamily="18" charset="0"/>
              <a:cs typeface="Calibri" panose="020F0502020204030204" pitchFamily="34" charset="0"/>
              <a:sym typeface="Comfortaa SemiBold"/>
            </a:endParaRPr>
          </a:p>
          <a:p>
            <a:pPr marL="0" marR="0" lvl="0" indent="457200" algn="l" rtl="0">
              <a:lnSpc>
                <a:spcPct val="100000"/>
              </a:lnSpc>
              <a:spcBef>
                <a:spcPts val="0"/>
              </a:spcBef>
              <a:spcAft>
                <a:spcPts val="0"/>
              </a:spcAft>
              <a:buClr>
                <a:schemeClr val="dk1"/>
              </a:buClr>
              <a:buSzPts val="1100"/>
              <a:buFont typeface="Arial"/>
              <a:buNone/>
            </a:pPr>
            <a:r>
              <a:rPr lang="en-US" sz="1950" b="0" i="0" u="none" strike="noStrike" cap="none" dirty="0">
                <a:solidFill>
                  <a:schemeClr val="dk1"/>
                </a:solidFill>
                <a:latin typeface="Cambria" panose="02040503050406030204" pitchFamily="18" charset="0"/>
                <a:ea typeface="Cambria" panose="02040503050406030204" pitchFamily="18" charset="0"/>
                <a:cs typeface="Calibri" panose="020F0502020204030204" pitchFamily="34" charset="0"/>
                <a:sym typeface="Comfortaa SemiBold"/>
              </a:rPr>
              <a:t>- companies that produce energy from waste</a:t>
            </a:r>
            <a:endParaRPr sz="1950" b="0" i="0" u="none" strike="noStrike" cap="none" dirty="0">
              <a:solidFill>
                <a:schemeClr val="dk1"/>
              </a:solidFill>
              <a:latin typeface="Cambria" panose="02040503050406030204" pitchFamily="18" charset="0"/>
              <a:ea typeface="Cambria" panose="02040503050406030204" pitchFamily="18" charset="0"/>
              <a:cs typeface="Calibri" panose="020F0502020204030204" pitchFamily="34" charset="0"/>
              <a:sym typeface="Comfortaa SemiBold"/>
            </a:endParaRPr>
          </a:p>
          <a:p>
            <a:pPr marL="0" marR="0" lvl="0" indent="457200" algn="l" rtl="0">
              <a:lnSpc>
                <a:spcPct val="100000"/>
              </a:lnSpc>
              <a:spcBef>
                <a:spcPts val="0"/>
              </a:spcBef>
              <a:spcAft>
                <a:spcPts val="0"/>
              </a:spcAft>
              <a:buClr>
                <a:schemeClr val="dk1"/>
              </a:buClr>
              <a:buSzPts val="1100"/>
              <a:buFont typeface="Arial"/>
              <a:buNone/>
            </a:pPr>
            <a:r>
              <a:rPr lang="en-US" sz="1950" b="0" i="0" u="none" strike="noStrike" cap="none" dirty="0">
                <a:solidFill>
                  <a:schemeClr val="dk1"/>
                </a:solidFill>
                <a:latin typeface="Cambria" panose="02040503050406030204" pitchFamily="18" charset="0"/>
                <a:ea typeface="Cambria" panose="02040503050406030204" pitchFamily="18" charset="0"/>
                <a:cs typeface="Calibri" panose="020F0502020204030204" pitchFamily="34" charset="0"/>
                <a:sym typeface="Comfortaa SemiBold"/>
              </a:rPr>
              <a:t>- companies that sell the waste after processing it into other products</a:t>
            </a:r>
            <a:endParaRPr sz="1950" b="0" i="0" u="none" strike="noStrike" cap="none" dirty="0">
              <a:solidFill>
                <a:schemeClr val="dk1"/>
              </a:solidFill>
              <a:latin typeface="Cambria" panose="02040503050406030204" pitchFamily="18" charset="0"/>
              <a:ea typeface="Cambria" panose="02040503050406030204" pitchFamily="18" charset="0"/>
              <a:cs typeface="Calibri" panose="020F0502020204030204" pitchFamily="34" charset="0"/>
              <a:sym typeface="Comfortaa SemiBold"/>
            </a:endParaRPr>
          </a:p>
          <a:p>
            <a:pPr marL="457200" marR="0" lvl="0" indent="-330200" algn="l" rtl="0">
              <a:lnSpc>
                <a:spcPct val="100000"/>
              </a:lnSpc>
              <a:spcBef>
                <a:spcPts val="0"/>
              </a:spcBef>
              <a:spcAft>
                <a:spcPts val="0"/>
              </a:spcAft>
              <a:buClr>
                <a:schemeClr val="dk1"/>
              </a:buClr>
              <a:buSzPts val="1600"/>
              <a:buFont typeface="Comfortaa SemiBold"/>
              <a:buChar char="●"/>
            </a:pPr>
            <a:r>
              <a:rPr lang="en-US" sz="1950" b="0" i="0" u="none" strike="noStrike" cap="none" dirty="0">
                <a:solidFill>
                  <a:schemeClr val="dk1"/>
                </a:solidFill>
                <a:latin typeface="Cambria" panose="02040503050406030204" pitchFamily="18" charset="0"/>
                <a:ea typeface="Cambria" panose="02040503050406030204" pitchFamily="18" charset="0"/>
                <a:cs typeface="Calibri" panose="020F0502020204030204" pitchFamily="34" charset="0"/>
                <a:sym typeface="Comfortaa SemiBold"/>
              </a:rPr>
              <a:t>Our focus is on the second case model, i.e., the separation of wastes.</a:t>
            </a:r>
            <a:endParaRPr sz="1950" b="0" i="0" u="none" strike="noStrike" cap="none" dirty="0">
              <a:solidFill>
                <a:schemeClr val="dk1"/>
              </a:solidFill>
              <a:latin typeface="Cambria" panose="02040503050406030204" pitchFamily="18" charset="0"/>
              <a:ea typeface="Cambria" panose="02040503050406030204" pitchFamily="18" charset="0"/>
              <a:cs typeface="Calibri" panose="020F0502020204030204" pitchFamily="34" charset="0"/>
              <a:sym typeface="Comfortaa SemiBold"/>
            </a:endParaRPr>
          </a:p>
          <a:p>
            <a:pPr marL="457200" marR="0" lvl="0" indent="-330200" algn="l" rtl="0">
              <a:lnSpc>
                <a:spcPct val="100000"/>
              </a:lnSpc>
              <a:spcBef>
                <a:spcPts val="0"/>
              </a:spcBef>
              <a:spcAft>
                <a:spcPts val="0"/>
              </a:spcAft>
              <a:buClr>
                <a:schemeClr val="dk1"/>
              </a:buClr>
              <a:buSzPts val="1600"/>
              <a:buFont typeface="Comfortaa SemiBold"/>
              <a:buChar char="●"/>
            </a:pPr>
            <a:r>
              <a:rPr lang="en-US" sz="1950" b="0" i="0" u="none" strike="noStrike" cap="none" dirty="0">
                <a:solidFill>
                  <a:schemeClr val="dk1"/>
                </a:solidFill>
                <a:latin typeface="Cambria" panose="02040503050406030204" pitchFamily="18" charset="0"/>
                <a:ea typeface="Cambria" panose="02040503050406030204" pitchFamily="18" charset="0"/>
                <a:cs typeface="Calibri" panose="020F0502020204030204" pitchFamily="34" charset="0"/>
                <a:sym typeface="Comfortaa SemiBold"/>
              </a:rPr>
              <a:t>The population has increased, and with it, waste generation has grown. Manual segregation leads to a </a:t>
            </a:r>
            <a:r>
              <a:rPr lang="en-US" sz="1950" b="1" i="0" u="none" strike="noStrike" cap="none" dirty="0">
                <a:solidFill>
                  <a:schemeClr val="dk1"/>
                </a:solidFill>
                <a:latin typeface="Cambria" panose="02040503050406030204" pitchFamily="18" charset="0"/>
                <a:ea typeface="Cambria" panose="02040503050406030204" pitchFamily="18" charset="0"/>
                <a:cs typeface="Calibri" panose="020F0502020204030204" pitchFamily="34" charset="0"/>
                <a:sym typeface="Comfortaa SemiBold"/>
              </a:rPr>
              <a:t>waste of time </a:t>
            </a:r>
            <a:r>
              <a:rPr lang="en-US" sz="1950" b="0" i="0" u="none" strike="noStrike" cap="none" dirty="0">
                <a:solidFill>
                  <a:schemeClr val="dk1"/>
                </a:solidFill>
                <a:latin typeface="Cambria" panose="02040503050406030204" pitchFamily="18" charset="0"/>
                <a:ea typeface="Cambria" panose="02040503050406030204" pitchFamily="18" charset="0"/>
                <a:cs typeface="Calibri" panose="020F0502020204030204" pitchFamily="34" charset="0"/>
                <a:sym typeface="Comfortaa SemiBold"/>
              </a:rPr>
              <a:t>and </a:t>
            </a:r>
            <a:r>
              <a:rPr lang="en-US" sz="1950" b="1" i="0" u="none" strike="noStrike" cap="none" dirty="0">
                <a:solidFill>
                  <a:schemeClr val="dk1"/>
                </a:solidFill>
                <a:latin typeface="Cambria" panose="02040503050406030204" pitchFamily="18" charset="0"/>
                <a:ea typeface="Cambria" panose="02040503050406030204" pitchFamily="18" charset="0"/>
                <a:cs typeface="Calibri" panose="020F0502020204030204" pitchFamily="34" charset="0"/>
                <a:sym typeface="Comfortaa SemiBold"/>
              </a:rPr>
              <a:t>money</a:t>
            </a:r>
            <a:r>
              <a:rPr lang="en-US" sz="1950" b="0" i="0" u="none" strike="noStrike" cap="none" dirty="0">
                <a:solidFill>
                  <a:schemeClr val="dk1"/>
                </a:solidFill>
                <a:latin typeface="Cambria" panose="02040503050406030204" pitchFamily="18" charset="0"/>
                <a:ea typeface="Cambria" panose="02040503050406030204" pitchFamily="18" charset="0"/>
                <a:cs typeface="Calibri" panose="020F0502020204030204" pitchFamily="34" charset="0"/>
                <a:sym typeface="Comfortaa SemiBold"/>
              </a:rPr>
              <a:t>. So our most important use case solves this problem for our target audience by using a deep learning model to do this work for you efficiently. We can further improvise this process by </a:t>
            </a:r>
            <a:r>
              <a:rPr lang="en-US" sz="1950" b="1" i="0" u="none" strike="noStrike" cap="none" dirty="0">
                <a:solidFill>
                  <a:schemeClr val="dk1"/>
                </a:solidFill>
                <a:latin typeface="Cambria" panose="02040503050406030204" pitchFamily="18" charset="0"/>
                <a:ea typeface="Cambria" panose="02040503050406030204" pitchFamily="18" charset="0"/>
                <a:cs typeface="Calibri" panose="020F0502020204030204" pitchFamily="34" charset="0"/>
                <a:sym typeface="Comfortaa SemiBold"/>
              </a:rPr>
              <a:t>automatically</a:t>
            </a:r>
            <a:r>
              <a:rPr lang="en-US" sz="1950" b="0" i="0" u="none" strike="noStrike" cap="none" dirty="0">
                <a:solidFill>
                  <a:schemeClr val="dk1"/>
                </a:solidFill>
                <a:latin typeface="Cambria" panose="02040503050406030204" pitchFamily="18" charset="0"/>
                <a:ea typeface="Cambria" panose="02040503050406030204" pitchFamily="18" charset="0"/>
                <a:cs typeface="Calibri" panose="020F0502020204030204" pitchFamily="34" charset="0"/>
                <a:sym typeface="Comfortaa SemiBold"/>
              </a:rPr>
              <a:t> capturing the photos as the waste moves through a conveyor belt or any similar mechanism. This can significantly reduce human intervention in trash segregation and improve the accuracy of the same.</a:t>
            </a:r>
            <a:endParaRPr sz="1950" b="0" i="0" u="none" strike="noStrike" cap="none" dirty="0">
              <a:solidFill>
                <a:srgbClr val="000000"/>
              </a:solidFill>
              <a:latin typeface="Cambria" panose="02040503050406030204" pitchFamily="18" charset="0"/>
              <a:ea typeface="Cambria" panose="02040503050406030204" pitchFamily="18" charset="0"/>
              <a:cs typeface="Calibri" panose="020F0502020204030204" pitchFamily="34" charset="0"/>
              <a:sym typeface="Comfortaa SemiBold"/>
            </a:endParaRPr>
          </a:p>
        </p:txBody>
      </p:sp>
    </p:spTree>
    <p:extLst>
      <p:ext uri="{BB962C8B-B14F-4D97-AF65-F5344CB8AC3E}">
        <p14:creationId xmlns:p14="http://schemas.microsoft.com/office/powerpoint/2010/main" val="16461106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62E14B80A5C441BCAC7B0332DF5897" ma:contentTypeVersion="15" ma:contentTypeDescription="Create a new document." ma:contentTypeScope="" ma:versionID="dd0832b44485949dc2585d7e11bf63a3">
  <xsd:schema xmlns:xsd="http://www.w3.org/2001/XMLSchema" xmlns:xs="http://www.w3.org/2001/XMLSchema" xmlns:p="http://schemas.microsoft.com/office/2006/metadata/properties" xmlns:ns3="434561c4-b5c4-4341-83cb-1fd08c81d93e" xmlns:ns4="5c7dd49d-d03c-4532-9670-02b3bba50ec6" targetNamespace="http://schemas.microsoft.com/office/2006/metadata/properties" ma:root="true" ma:fieldsID="e3cc37cf860aff4a5b09d3a5f20830f0" ns3:_="" ns4:_="">
    <xsd:import namespace="434561c4-b5c4-4341-83cb-1fd08c81d93e"/>
    <xsd:import namespace="5c7dd49d-d03c-4532-9670-02b3bba50ec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LengthInSeconds" minOccurs="0"/>
                <xsd:element ref="ns4:SharedWithUsers" minOccurs="0"/>
                <xsd:element ref="ns4:SharedWithDetails" minOccurs="0"/>
                <xsd:element ref="ns4:SharingHintHash" minOccurs="0"/>
                <xsd:element ref="ns3:MediaServiceAutoKeyPoints" minOccurs="0"/>
                <xsd:element ref="ns3:MediaServiceKeyPoints" minOccurs="0"/>
                <xsd:element ref="ns3:MediaServiceLocation" minOccurs="0"/>
                <xsd:element ref="ns3:MediaServiceGenerationTime" minOccurs="0"/>
                <xsd:element ref="ns3:MediaServiceEventHashCode" minOccurs="0"/>
                <xsd:element ref="ns3:MediaServiceOCR"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4561c4-b5c4-4341-83cb-1fd08c81d9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7dd49d-d03c-4532-9670-02b3bba50ec6"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434561c4-b5c4-4341-83cb-1fd08c81d93e" xsi:nil="true"/>
  </documentManagement>
</p:properties>
</file>

<file path=customXml/itemProps1.xml><?xml version="1.0" encoding="utf-8"?>
<ds:datastoreItem xmlns:ds="http://schemas.openxmlformats.org/officeDocument/2006/customXml" ds:itemID="{F36B7FC6-3019-4EB4-BFAA-029C7AF69F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4561c4-b5c4-4341-83cb-1fd08c81d93e"/>
    <ds:schemaRef ds:uri="5c7dd49d-d03c-4532-9670-02b3bba50e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6A62270-653E-4066-9279-277258466256}">
  <ds:schemaRefs>
    <ds:schemaRef ds:uri="http://schemas.microsoft.com/sharepoint/v3/contenttype/forms"/>
  </ds:schemaRefs>
</ds:datastoreItem>
</file>

<file path=customXml/itemProps3.xml><?xml version="1.0" encoding="utf-8"?>
<ds:datastoreItem xmlns:ds="http://schemas.openxmlformats.org/officeDocument/2006/customXml" ds:itemID="{A2DB8DE6-E4B6-48FB-B7D2-94CE4CF8007E}">
  <ds:schemaRefs>
    <ds:schemaRef ds:uri="http://schemas.microsoft.com/office/2006/documentManagement/types"/>
    <ds:schemaRef ds:uri="http://schemas.microsoft.com/office/infopath/2007/PartnerControls"/>
    <ds:schemaRef ds:uri="http://purl.org/dc/elements/1.1/"/>
    <ds:schemaRef ds:uri="http://purl.org/dc/terms/"/>
    <ds:schemaRef ds:uri="http://www.w3.org/XML/1998/namespace"/>
    <ds:schemaRef ds:uri="434561c4-b5c4-4341-83cb-1fd08c81d93e"/>
    <ds:schemaRef ds:uri="5c7dd49d-d03c-4532-9670-02b3bba50ec6"/>
    <ds:schemaRef ds:uri="http://purl.org/dc/dcmityp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814</TotalTime>
  <Words>1668</Words>
  <Application>Microsoft Macintosh PowerPoint</Application>
  <PresentationFormat>Widescreen</PresentationFormat>
  <Paragraphs>164</Paragraphs>
  <Slides>26</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Arial Black</vt:lpstr>
      <vt:lpstr>Bahnschrift SemiBold SemiConden</vt:lpstr>
      <vt:lpstr>Bahnschrift SemiLight Condensed</vt:lpstr>
      <vt:lpstr>Calibri</vt:lpstr>
      <vt:lpstr>Cambria</vt:lpstr>
      <vt:lpstr>Comfortaa</vt:lpstr>
      <vt:lpstr>Comfortaa SemiBold</vt:lpstr>
      <vt:lpstr>Times New Roman</vt:lpstr>
      <vt:lpstr>Office Theme</vt:lpstr>
      <vt:lpstr>PowerPoint Presentation</vt:lpstr>
      <vt:lpstr>Project Outline </vt:lpstr>
      <vt:lpstr>Index</vt:lpstr>
      <vt:lpstr>PowerPoint Presentation</vt:lpstr>
      <vt:lpstr>What we are trying to build?</vt:lpstr>
      <vt:lpstr>Abstract</vt:lpstr>
      <vt:lpstr>PowerPoint Presentation</vt:lpstr>
      <vt:lpstr>PowerPoint Presentation</vt:lpstr>
      <vt:lpstr>PowerPoint Presentation</vt:lpstr>
      <vt:lpstr>Concepts Used</vt:lpstr>
      <vt:lpstr>Algorithm Used</vt:lpstr>
      <vt:lpstr>Our Data</vt:lpstr>
      <vt:lpstr>Data Collection</vt:lpstr>
      <vt:lpstr>Data Pre-processing</vt:lpstr>
      <vt:lpstr>Diagram(s) or Visualization(s)</vt:lpstr>
      <vt:lpstr>Optimal Case</vt:lpstr>
      <vt:lpstr>Validation using Orange Software</vt:lpstr>
      <vt:lpstr>PowerPoint Presentation</vt:lpstr>
      <vt:lpstr>PowerPoint Presentation</vt:lpstr>
      <vt:lpstr>Comparative Analysis</vt:lpstr>
      <vt:lpstr>Final Recommendation</vt:lpstr>
      <vt:lpstr>PowerPoint Presentation</vt:lpstr>
      <vt:lpstr>PowerPoint Presentation</vt:lpstr>
      <vt:lpstr>PowerPoint Presentation</vt:lpstr>
      <vt:lpstr>Demo</vt:lpstr>
      <vt:lpstr>TEAM NO: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HOME</dc:creator>
  <cp:lastModifiedBy>JOHN HARSHITH</cp:lastModifiedBy>
  <cp:revision>127</cp:revision>
  <dcterms:created xsi:type="dcterms:W3CDTF">2022-12-23T05:48:28Z</dcterms:created>
  <dcterms:modified xsi:type="dcterms:W3CDTF">2022-12-29T05:26:07Z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2022-12-20T00:00:00Z</vt:filetime>
  </property>
  <property fmtid="{D5CDD505-2E9C-101B-9397-08002B2CF9AE}" pid="3" name="Creator">
    <vt:lpwstr>Online2PDF.com</vt:lpwstr>
  </property>
  <property fmtid="{D5CDD505-2E9C-101B-9397-08002B2CF9AE}" pid="4" name="Producer">
    <vt:lpwstr>Online2PDF.com</vt:lpwstr>
  </property>
  <property fmtid="{D5CDD505-2E9C-101B-9397-08002B2CF9AE}" pid="5" name="LastSaved">
    <vt:filetime>2022-12-20T00:00:00Z</vt:filetime>
  </property>
  <property fmtid="{D5CDD505-2E9C-101B-9397-08002B2CF9AE}" pid="6" name="ContentTypeId">
    <vt:lpwstr>0x0101006F62E14B80A5C441BCAC7B0332DF5897</vt:lpwstr>
  </property>
</Properties>
</file>